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7" r:id="rId4"/>
    <p:sldId id="276" r:id="rId5"/>
    <p:sldId id="277" r:id="rId6"/>
    <p:sldId id="278" r:id="rId7"/>
    <p:sldId id="268" r:id="rId8"/>
    <p:sldId id="269" r:id="rId9"/>
    <p:sldId id="266" r:id="rId10"/>
    <p:sldId id="260" r:id="rId11"/>
    <p:sldId id="261" r:id="rId12"/>
    <p:sldId id="262" r:id="rId13"/>
    <p:sldId id="263" r:id="rId14"/>
    <p:sldId id="264" r:id="rId15"/>
    <p:sldId id="265" r:id="rId16"/>
    <p:sldId id="267" r:id="rId17"/>
    <p:sldId id="270" r:id="rId18"/>
    <p:sldId id="272" r:id="rId19"/>
    <p:sldId id="274" r:id="rId20"/>
    <p:sldId id="275" r:id="rId21"/>
    <p:sldId id="279" r:id="rId22"/>
    <p:sldId id="280" r:id="rId2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80" y="-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5A593-59E8-44DF-A6C1-EFFC16ECC604}" type="datetimeFigureOut">
              <a:rPr lang="th-TH" smtClean="0"/>
              <a:pPr/>
              <a:t>14/01/56</a:t>
            </a:fld>
            <a:endParaRPr lang="th-TH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02989B3-D0FA-4AE1-8F8F-F8BF03EA18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5A593-59E8-44DF-A6C1-EFFC16ECC604}" type="datetimeFigureOut">
              <a:rPr lang="th-TH" smtClean="0"/>
              <a:pPr/>
              <a:t>14/01/56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2989B3-D0FA-4AE1-8F8F-F8BF03EA18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5A593-59E8-44DF-A6C1-EFFC16ECC604}" type="datetimeFigureOut">
              <a:rPr lang="th-TH" smtClean="0"/>
              <a:pPr/>
              <a:t>14/01/56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2989B3-D0FA-4AE1-8F8F-F8BF03EA18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5A593-59E8-44DF-A6C1-EFFC16ECC604}" type="datetimeFigureOut">
              <a:rPr lang="th-TH" smtClean="0"/>
              <a:pPr/>
              <a:t>14/01/56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2989B3-D0FA-4AE1-8F8F-F8BF03EA187D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5A593-59E8-44DF-A6C1-EFFC16ECC604}" type="datetimeFigureOut">
              <a:rPr lang="th-TH" smtClean="0"/>
              <a:pPr/>
              <a:t>14/01/56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2989B3-D0FA-4AE1-8F8F-F8BF03EA187D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5A593-59E8-44DF-A6C1-EFFC16ECC604}" type="datetimeFigureOut">
              <a:rPr lang="th-TH" smtClean="0"/>
              <a:pPr/>
              <a:t>14/01/56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2989B3-D0FA-4AE1-8F8F-F8BF03EA187D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5A593-59E8-44DF-A6C1-EFFC16ECC604}" type="datetimeFigureOut">
              <a:rPr lang="th-TH" smtClean="0"/>
              <a:pPr/>
              <a:t>14/01/56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2989B3-D0FA-4AE1-8F8F-F8BF03EA18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5A593-59E8-44DF-A6C1-EFFC16ECC604}" type="datetimeFigureOut">
              <a:rPr lang="th-TH" smtClean="0"/>
              <a:pPr/>
              <a:t>14/01/56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2989B3-D0FA-4AE1-8F8F-F8BF03EA187D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5A593-59E8-44DF-A6C1-EFFC16ECC604}" type="datetimeFigureOut">
              <a:rPr lang="th-TH" smtClean="0"/>
              <a:pPr/>
              <a:t>14/01/56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2989B3-D0FA-4AE1-8F8F-F8BF03EA18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5A593-59E8-44DF-A6C1-EFFC16ECC604}" type="datetimeFigureOut">
              <a:rPr lang="th-TH" smtClean="0"/>
              <a:pPr/>
              <a:t>14/01/56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2989B3-D0FA-4AE1-8F8F-F8BF03EA187D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5A593-59E8-44DF-A6C1-EFFC16ECC604}" type="datetimeFigureOut">
              <a:rPr lang="th-TH" smtClean="0"/>
              <a:pPr/>
              <a:t>14/01/56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02989B3-D0FA-4AE1-8F8F-F8BF03EA187D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5A593-59E8-44DF-A6C1-EFFC16ECC604}" type="datetimeFigureOut">
              <a:rPr lang="th-TH" smtClean="0"/>
              <a:pPr/>
              <a:t>14/01/56</a:t>
            </a:fld>
            <a:endParaRPr lang="th-TH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02989B3-D0FA-4AE1-8F8F-F8BF03EA187D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470025"/>
          </a:xfrm>
        </p:spPr>
        <p:txBody>
          <a:bodyPr>
            <a:normAutofit/>
          </a:bodyPr>
          <a:lstStyle/>
          <a:p>
            <a:r>
              <a:rPr lang="en-US" sz="5400" dirty="0" smtClean="0"/>
              <a:t>Financial Workshop</a:t>
            </a:r>
            <a:endParaRPr lang="th-TH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91680" y="3140968"/>
            <a:ext cx="6400800" cy="1752600"/>
          </a:xfrm>
        </p:spPr>
        <p:txBody>
          <a:bodyPr/>
          <a:lstStyle/>
          <a:p>
            <a:r>
              <a:rPr lang="en-US" b="1" dirty="0" smtClean="0"/>
              <a:t>14-15 January 2013</a:t>
            </a:r>
          </a:p>
          <a:p>
            <a:r>
              <a:rPr lang="en-US" b="1" dirty="0" smtClean="0"/>
              <a:t>PR-DDC 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15653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42966" y="548680"/>
            <a:ext cx="8215370" cy="1143008"/>
          </a:xfrm>
          <a:prstGeom prst="roundRect">
            <a:avLst/>
          </a:prstGeom>
          <a:solidFill>
            <a:srgbClr val="69BB94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การปรับปรุงรูปแบบไฟล์รายงานทางการเงิน (</a:t>
            </a: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File Financial Report)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2966" y="3140968"/>
            <a:ext cx="8072438" cy="2571750"/>
          </a:xfrm>
          <a:prstGeom prst="roundRect">
            <a:avLst/>
          </a:prstGeom>
          <a:ln>
            <a:solidFill>
              <a:srgbClr val="59B6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SzPct val="90000"/>
              <a:defRPr/>
            </a:pPr>
            <a:r>
              <a:rPr lang="en-US" sz="2200" b="1" u="sng" dirty="0" err="1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Underspending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การรายงานค่าใช้จ่ายต่ำกว่างบประมาณ เนื่องจาก 3 กรณี</a:t>
            </a:r>
          </a:p>
          <a:p>
            <a:pPr lvl="1">
              <a:buSzPct val="90000"/>
              <a:buFontTx/>
              <a:buBlip>
                <a:blip r:embed="rId2"/>
              </a:buBlip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Commitment (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การขอผูกพันงบประมาณ) 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:  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กิจกรรมที่ก่อหนี้ผูกพัน ล่าช้าการเบิกจ่าย มีหลักฐาน ไปจ่ายในไตรมาสถัดไป รวมถึงเอกสารการขออนุมัติการใช้เงินที่ได้รับการอนุมัติจากผู้มีอำนาจแล้ว</a:t>
            </a:r>
            <a:endParaRPr lang="en-US" sz="2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lvl="1">
              <a:buSzPct val="90000"/>
              <a:buFontTx/>
              <a:buBlip>
                <a:blip r:embed="rId2"/>
              </a:buBlip>
              <a:defRPr/>
            </a:pP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Carry Forward 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(การขอนำกิจกรรมที่ดำเนินงานไม่ทันไปจัดในไตรมาสถัดไป) 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:  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กิจกรรมที่ดำเนินไม่ทัน ยังไม่มีเอกสารหลักฐาน / ล่าช้าการเบิกจ่าย นำไปจัดและจ่ายในไตรมาสถัดไป</a:t>
            </a:r>
            <a:endParaRPr lang="en-US" sz="2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lvl="1">
              <a:buSzPct val="90000"/>
              <a:buFontTx/>
              <a:buBlip>
                <a:blip r:embed="rId2"/>
              </a:buBlip>
              <a:defRPr/>
            </a:pP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Saving (as applicable) 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(การประหยัดได้ / เงินเหลือจากงบประมาณ)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	</a:t>
            </a:r>
            <a:endParaRPr lang="th-TH" sz="2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57007" y="1988840"/>
            <a:ext cx="8072438" cy="766763"/>
          </a:xfrm>
          <a:prstGeom prst="roundRect">
            <a:avLst/>
          </a:prstGeom>
          <a:ln>
            <a:solidFill>
              <a:srgbClr val="59B6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8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ความหมายของคำนิยามต่างๆ ในรายงานการเงิน</a:t>
            </a:r>
          </a:p>
        </p:txBody>
      </p:sp>
      <p:sp>
        <p:nvSpPr>
          <p:cNvPr id="2355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3E3B8B30-987B-4A1C-9795-B93098A78D5C}" type="slidenum">
              <a:rPr lang="es-ES" sz="1400" smtClean="0"/>
              <a:pPr eaLnBrk="1" hangingPunct="1"/>
              <a:t>10</a:t>
            </a:fld>
            <a:endParaRPr lang="es-ES" sz="1400" smtClean="0"/>
          </a:p>
        </p:txBody>
      </p:sp>
    </p:spTree>
    <p:extLst>
      <p:ext uri="{BB962C8B-B14F-4D97-AF65-F5344CB8AC3E}">
        <p14:creationId xmlns:p14="http://schemas.microsoft.com/office/powerpoint/2010/main" val="160498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00034" y="142852"/>
            <a:ext cx="8215370" cy="1143008"/>
          </a:xfrm>
          <a:prstGeom prst="roundRect">
            <a:avLst/>
          </a:prstGeom>
          <a:solidFill>
            <a:srgbClr val="69BB94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การปรับปรุงรูปแบบไฟล์รายงานทางการเงิน (</a:t>
            </a: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File Financial Report)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71500" y="2357438"/>
            <a:ext cx="8072438" cy="2500312"/>
          </a:xfrm>
          <a:prstGeom prst="roundRect">
            <a:avLst/>
          </a:prstGeom>
          <a:ln>
            <a:solidFill>
              <a:srgbClr val="59B6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SzPct val="90000"/>
              <a:defRPr/>
            </a:pPr>
            <a:r>
              <a:rPr lang="en-US" sz="2200" b="1" u="sng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Overspending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การรายงานค่าใช้จ่ายเกินกว่างบประมาณ เนื่องจาก 3 กรณี</a:t>
            </a:r>
          </a:p>
          <a:p>
            <a:pPr lvl="1">
              <a:buSzPct val="90000"/>
              <a:buFontTx/>
              <a:buBlip>
                <a:blip r:embed="rId2"/>
              </a:buBlip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Adjust activity &amp; Budget (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การปรับกิจกรรมและงบประมาณ)  การขอใช้งบประมาณจากกิจกรรมอื่น</a:t>
            </a:r>
            <a:endParaRPr lang="en-US" sz="2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lvl="1">
              <a:buSzPct val="90000"/>
              <a:buFontTx/>
              <a:buBlip>
                <a:blip r:embed="rId2"/>
              </a:buBlip>
              <a:defRPr/>
            </a:pP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Activity, which are advanced from the next disbursement quarter (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กิจกรรมที่อยู่ในแผนการดำเนินงานไตรมาสถัดไป แต่นำมาดำเนินงานไตรมาสปัจจุบัน )</a:t>
            </a:r>
            <a:endParaRPr lang="en-US" sz="2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lvl="1">
              <a:buSzPct val="90000"/>
              <a:buFontTx/>
              <a:buBlip>
                <a:blip r:embed="rId2"/>
              </a:buBlip>
              <a:defRPr/>
            </a:pP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Carry Over Activity 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(กิจกรรมที่ขอ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Commitment 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และ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Carry Forward 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มาจากไตรมาสก่อน นำมาดำเนินงาน พร้อมทั้งเบิกจ่ายในไตรมาสปัจจุบัน )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	</a:t>
            </a:r>
            <a:endParaRPr lang="th-TH" sz="2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58800" y="1447800"/>
            <a:ext cx="8072438" cy="766763"/>
          </a:xfrm>
          <a:prstGeom prst="roundRect">
            <a:avLst/>
          </a:prstGeom>
          <a:ln>
            <a:solidFill>
              <a:srgbClr val="59B6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8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ความหมายของคำนิยามต่างๆ ในรายงานการเงิน</a:t>
            </a:r>
          </a:p>
        </p:txBody>
      </p:sp>
      <p:sp>
        <p:nvSpPr>
          <p:cNvPr id="24583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1DBC8538-F56E-4F7F-A750-2C9933A29C2C}" type="slidenum">
              <a:rPr lang="es-ES" sz="1400" smtClean="0"/>
              <a:pPr eaLnBrk="1" hangingPunct="1"/>
              <a:t>11</a:t>
            </a:fld>
            <a:endParaRPr lang="es-ES" sz="1400" smtClean="0"/>
          </a:p>
        </p:txBody>
      </p:sp>
    </p:spTree>
    <p:extLst>
      <p:ext uri="{BB962C8B-B14F-4D97-AF65-F5344CB8AC3E}">
        <p14:creationId xmlns:p14="http://schemas.microsoft.com/office/powerpoint/2010/main" val="128560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33896901-15B3-4380-A5AB-BC826743BF77}" type="slidenum">
              <a:rPr lang="es-ES" sz="1400" smtClean="0"/>
              <a:pPr eaLnBrk="1" hangingPunct="1"/>
              <a:t>12</a:t>
            </a:fld>
            <a:endParaRPr lang="es-ES" sz="1400" smtClean="0"/>
          </a:p>
        </p:txBody>
      </p:sp>
      <p:pic>
        <p:nvPicPr>
          <p:cNvPr id="2560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3200" y="180975"/>
            <a:ext cx="8751888" cy="6007100"/>
          </a:xfrm>
          <a:noFill/>
        </p:spPr>
      </p:pic>
      <p:sp>
        <p:nvSpPr>
          <p:cNvPr id="6" name="Cloud Callout 5"/>
          <p:cNvSpPr/>
          <p:nvPr/>
        </p:nvSpPr>
        <p:spPr>
          <a:xfrm>
            <a:off x="4929188" y="3929063"/>
            <a:ext cx="3143250" cy="1000125"/>
          </a:xfrm>
          <a:prstGeom prst="cloudCallout">
            <a:avLst>
              <a:gd name="adj1" fmla="val -51087"/>
              <a:gd name="adj2" fmla="val -817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>
                <a:solidFill>
                  <a:schemeClr val="tx1"/>
                </a:solidFill>
              </a:rPr>
              <a:t>เพิ่มใน</a:t>
            </a:r>
            <a:r>
              <a:rPr lang="en-US" dirty="0">
                <a:solidFill>
                  <a:schemeClr val="tx1"/>
                </a:solidFill>
              </a:rPr>
              <a:t> Sheet </a:t>
            </a:r>
            <a:r>
              <a:rPr lang="th-TH" dirty="0">
                <a:solidFill>
                  <a:schemeClr val="tx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68825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smtClean="0"/>
          </a:p>
        </p:txBody>
      </p:sp>
      <p:sp>
        <p:nvSpPr>
          <p:cNvPr id="2662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562E5BF9-3D6B-4D74-928C-E926F3756AD4}" type="slidenum">
              <a:rPr lang="es-ES" sz="1400" smtClean="0"/>
              <a:pPr eaLnBrk="1" hangingPunct="1"/>
              <a:t>13</a:t>
            </a:fld>
            <a:endParaRPr lang="es-ES" sz="1400" smtClean="0"/>
          </a:p>
        </p:txBody>
      </p:sp>
      <p:pic>
        <p:nvPicPr>
          <p:cNvPr id="26628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8275" y="200025"/>
            <a:ext cx="8786813" cy="5926138"/>
          </a:xfrm>
          <a:noFill/>
        </p:spPr>
      </p:pic>
      <p:sp>
        <p:nvSpPr>
          <p:cNvPr id="8" name="Cloud Callout 7"/>
          <p:cNvSpPr/>
          <p:nvPr/>
        </p:nvSpPr>
        <p:spPr>
          <a:xfrm>
            <a:off x="4286250" y="4572000"/>
            <a:ext cx="3143250" cy="1000125"/>
          </a:xfrm>
          <a:prstGeom prst="cloudCallout">
            <a:avLst>
              <a:gd name="adj1" fmla="val -51087"/>
              <a:gd name="adj2" fmla="val -817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>
                <a:solidFill>
                  <a:schemeClr val="tx1"/>
                </a:solidFill>
              </a:rPr>
              <a:t>เพิ่มใน</a:t>
            </a:r>
            <a:r>
              <a:rPr lang="en-US" dirty="0">
                <a:solidFill>
                  <a:schemeClr val="tx1"/>
                </a:solidFill>
              </a:rPr>
              <a:t> Sheet </a:t>
            </a:r>
            <a:r>
              <a:rPr lang="th-TH" dirty="0">
                <a:solidFill>
                  <a:schemeClr val="tx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65957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 smtClean="0"/>
          </a:p>
        </p:txBody>
      </p:sp>
      <p:sp>
        <p:nvSpPr>
          <p:cNvPr id="27651" name="Slide Number Placeholder 10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1DCE2EBD-537E-48AF-BBE6-89D06A1448FF}" type="slidenum">
              <a:rPr lang="es-ES" sz="1400" smtClean="0"/>
              <a:pPr eaLnBrk="1" hangingPunct="1"/>
              <a:t>14</a:t>
            </a:fld>
            <a:endParaRPr lang="es-ES" sz="1400" smtClean="0"/>
          </a:p>
        </p:txBody>
      </p:sp>
      <p:pic>
        <p:nvPicPr>
          <p:cNvPr id="27652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313" y="285750"/>
            <a:ext cx="8715375" cy="5810250"/>
          </a:xfrm>
          <a:noFill/>
        </p:spPr>
      </p:pic>
      <p:sp>
        <p:nvSpPr>
          <p:cNvPr id="8" name="Cloud Callout 7"/>
          <p:cNvSpPr/>
          <p:nvPr/>
        </p:nvSpPr>
        <p:spPr>
          <a:xfrm>
            <a:off x="2214563" y="2143125"/>
            <a:ext cx="4500562" cy="1857375"/>
          </a:xfrm>
          <a:prstGeom prst="cloudCallout">
            <a:avLst>
              <a:gd name="adj1" fmla="val 36113"/>
              <a:gd name="adj2" fmla="val 75674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7654" name="TextBox 8"/>
          <p:cNvSpPr txBox="1">
            <a:spLocks noChangeArrowheads="1"/>
          </p:cNvSpPr>
          <p:nvPr/>
        </p:nvSpPr>
        <p:spPr bwMode="auto">
          <a:xfrm>
            <a:off x="3143250" y="4714875"/>
            <a:ext cx="5643563" cy="479425"/>
          </a:xfrm>
          <a:prstGeom prst="rect">
            <a:avLst/>
          </a:prstGeom>
          <a:solidFill>
            <a:srgbClr val="5ACA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US" sz="1800" b="1"/>
              <a:t>Sheet 5 : </a:t>
            </a:r>
            <a:r>
              <a:rPr lang="th-TH" sz="1800" b="1"/>
              <a:t>คีย์เลขที่กิจกรรมตามแผนของปีที่รายงาน</a:t>
            </a:r>
          </a:p>
        </p:txBody>
      </p:sp>
    </p:spTree>
    <p:extLst>
      <p:ext uri="{BB962C8B-B14F-4D97-AF65-F5344CB8AC3E}">
        <p14:creationId xmlns:p14="http://schemas.microsoft.com/office/powerpoint/2010/main" val="119124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00034" y="142852"/>
            <a:ext cx="8215370" cy="1143008"/>
          </a:xfrm>
          <a:prstGeom prst="roundRect">
            <a:avLst/>
          </a:prstGeom>
          <a:solidFill>
            <a:srgbClr val="69BB94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การปรับปรุงรูปแบบไฟล์รายงานทางการเงิน (</a:t>
            </a: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File Financial Report)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71500" y="2071688"/>
            <a:ext cx="8072438" cy="3143250"/>
          </a:xfrm>
          <a:prstGeom prst="roundRect">
            <a:avLst/>
          </a:prstGeom>
          <a:ln>
            <a:solidFill>
              <a:srgbClr val="59B6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SzPct val="90000"/>
              <a:defRPr/>
            </a:pP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1.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อธิบายการใช้จ่ายเงินเปรียบเทียบกับแผนงบประมาณ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Original </a:t>
            </a:r>
          </a:p>
          <a:p>
            <a:pPr>
              <a:buSzPct val="90000"/>
              <a:defRPr/>
            </a:pP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2.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อธิบาย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Target 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เปรียบเทียบกับ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Result</a:t>
            </a:r>
          </a:p>
          <a:p>
            <a:pPr>
              <a:buSzPct val="90000"/>
              <a:defRPr/>
            </a:pP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3.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อธิบาย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Result 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เปรียบเทียบกับค่าใช้จ่ายจริง</a:t>
            </a:r>
          </a:p>
          <a:p>
            <a:pPr>
              <a:buSzPct val="90000"/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4. อธิบายการใช้จ่ายเงินเปรียบเทียบกับแผนงบประมาณ ที่ได้รับการอนุมัติให้ปรับกิจกรรมและค่าใช้จ่ายจาก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PR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(Adjust activity and budget) 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กรณี มีการนำงบประมาณกิจจกรรมอื่นมาใช้จ่าย ต้องระบุเลขที่กิจกรรม</a:t>
            </a:r>
          </a:p>
          <a:p>
            <a:pPr>
              <a:buSzPct val="90000"/>
              <a:defRPr/>
            </a:pP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5. อธิบายการขอผูกพันการใช้จ่ายและ/หรือ กิจกรรมที่ดำเนินงานไม่ทัน (กรณี กิจกรรมที่ขอ 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Carry forward 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เหมือนกับกิจกรรมที่อยู่ในแผนงานของไตรมาสถัดไป (</a:t>
            </a:r>
            <a:r>
              <a:rPr lang="en-US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Same activity  in next quarter) 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ต้องระบุกิจกรรมด้วย)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58800" y="1447800"/>
            <a:ext cx="8072438" cy="552450"/>
          </a:xfrm>
          <a:prstGeom prst="roundRect">
            <a:avLst/>
          </a:prstGeom>
          <a:ln>
            <a:solidFill>
              <a:srgbClr val="59B6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Reason of variance and justification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857375" y="5286375"/>
            <a:ext cx="6715125" cy="1000125"/>
          </a:xfrm>
          <a:prstGeom prst="roundRect">
            <a:avLst/>
          </a:prstGeom>
          <a:solidFill>
            <a:srgbClr val="B2C0EC"/>
          </a:solidFill>
          <a:ln>
            <a:solidFill>
              <a:schemeClr val="accent1">
                <a:lumMod val="50000"/>
              </a:schemeClr>
            </a:solidFill>
          </a:ln>
          <a:effectLst>
            <a:outerShdw blurRad="50800" dist="38100" dir="18900000" algn="bl" rotWithShape="0">
              <a:srgbClr val="0C78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thaiDist">
              <a:buSzPct val="90000"/>
              <a:defRPr/>
            </a:pPr>
            <a:r>
              <a:rPr lang="en-US" sz="2200" b="1" u="sng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Recommendation</a:t>
            </a:r>
            <a:r>
              <a:rPr lang="th-TH" sz="22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22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:</a:t>
            </a:r>
          </a:p>
          <a:p>
            <a:pPr algn="thaiDist">
              <a:buSzPct val="90000"/>
              <a:defRPr/>
            </a:pPr>
            <a:r>
              <a:rPr lang="th-TH" sz="2200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       </a:t>
            </a:r>
            <a:r>
              <a:rPr lang="th-TH" sz="2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การให้เหตุผลประกอบในรายงาน ควรเป็นไปตามแนวทางการให้เหตุผล 5 ข้อนี้ เพื่อให้การรายงานสมบูรณ์ยิ่งขึ้น</a:t>
            </a:r>
            <a:endParaRPr lang="th-TH" dirty="0"/>
          </a:p>
        </p:txBody>
      </p:sp>
      <p:sp>
        <p:nvSpPr>
          <p:cNvPr id="28680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7D4A9F3F-8BA8-49D7-A173-F9DCC907F45C}" type="slidenum">
              <a:rPr lang="es-ES" sz="1400" smtClean="0"/>
              <a:pPr eaLnBrk="1" hangingPunct="1"/>
              <a:t>15</a:t>
            </a:fld>
            <a:endParaRPr lang="es-ES" sz="1400" smtClean="0"/>
          </a:p>
        </p:txBody>
      </p:sp>
    </p:spTree>
    <p:extLst>
      <p:ext uri="{BB962C8B-B14F-4D97-AF65-F5344CB8AC3E}">
        <p14:creationId xmlns:p14="http://schemas.microsoft.com/office/powerpoint/2010/main" val="109293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200" b="1" u="sng" dirty="0" smtClean="0"/>
              <a:t>1.Committed </a:t>
            </a:r>
            <a:r>
              <a:rPr lang="en-US" sz="2200" b="1" u="sng" dirty="0"/>
              <a:t>Contract</a:t>
            </a:r>
            <a:r>
              <a:rPr lang="en-US" sz="2200" dirty="0"/>
              <a:t> </a:t>
            </a:r>
            <a:r>
              <a:rPr lang="th-TH" sz="3100" b="1" dirty="0"/>
              <a:t>กิจกรรมผูกพันตามสัญญา คือ กิจกรรมที่มีสัญญาผูกพัน มีผลทางกฎหมาย และมีเอกสารประกอบประกอบทุกรายการ</a:t>
            </a:r>
            <a:endParaRPr lang="en-US" sz="3100" b="1" dirty="0"/>
          </a:p>
          <a:p>
            <a:r>
              <a:rPr lang="en-US" sz="2200" b="1" u="sng" dirty="0"/>
              <a:t>2.Carry forward</a:t>
            </a:r>
            <a:r>
              <a:rPr lang="en-US" sz="2200" dirty="0"/>
              <a:t> </a:t>
            </a:r>
            <a:r>
              <a:rPr lang="th-TH" sz="3100" b="1" dirty="0"/>
              <a:t>กิจกรรมที่ดำเนินงานไม่ทันใน</a:t>
            </a:r>
            <a:r>
              <a:rPr lang="th-TH" sz="3100" b="1" dirty="0" err="1"/>
              <a:t>ไตรมาส</a:t>
            </a:r>
            <a:r>
              <a:rPr lang="th-TH" sz="3100" b="1" dirty="0"/>
              <a:t>ที่รายงานและขอไปดำเนินกิจกรรมและเบิกค่าใช้จ่ายการใน</a:t>
            </a:r>
            <a:r>
              <a:rPr lang="th-TH" sz="3100" b="1" dirty="0" err="1"/>
              <a:t>ไตรมาส</a:t>
            </a:r>
            <a:r>
              <a:rPr lang="th-TH" sz="3100" b="1" dirty="0"/>
              <a:t>ถัดไป ควรจะต้อง</a:t>
            </a:r>
            <a:r>
              <a:rPr lang="th-TH" sz="3100" b="1" dirty="0" smtClean="0"/>
              <a:t>พิจารณาดังนี้2.1 ในกิจกรรมและงบประมาณมี</a:t>
            </a:r>
            <a:r>
              <a:rPr lang="th-TH" sz="3100" b="1" dirty="0"/>
              <a:t>เพียง </a:t>
            </a:r>
            <a:r>
              <a:rPr lang="en-US" sz="2200" b="1" dirty="0"/>
              <a:t>1</a:t>
            </a:r>
            <a:r>
              <a:rPr lang="en-US" sz="3100" b="1" dirty="0"/>
              <a:t> </a:t>
            </a:r>
            <a:r>
              <a:rPr lang="th-TH" sz="3100" b="1" dirty="0" err="1"/>
              <a:t>ไตร</a:t>
            </a:r>
            <a:r>
              <a:rPr lang="th-TH" sz="3100" b="1" dirty="0" err="1" smtClean="0"/>
              <a:t>มาส</a:t>
            </a:r>
            <a:endParaRPr lang="th-TH" sz="3100" b="1" dirty="0" smtClean="0"/>
          </a:p>
          <a:p>
            <a:pPr marL="109728" indent="0">
              <a:buNone/>
            </a:pPr>
            <a:r>
              <a:rPr lang="th-TH" sz="3100" b="1" dirty="0" smtClean="0"/>
              <a:t>     2.2 กิจกรรม</a:t>
            </a:r>
            <a:r>
              <a:rPr lang="th-TH" sz="3100" b="1" dirty="0"/>
              <a:t>ที่กระทบกับตัวชี้วัดโครงการ </a:t>
            </a:r>
            <a:endParaRPr lang="th-TH" sz="3100" b="1" dirty="0" smtClean="0"/>
          </a:p>
          <a:p>
            <a:pPr marL="109728" indent="0">
              <a:buNone/>
            </a:pPr>
            <a:r>
              <a:rPr lang="th-TH" sz="3100" b="1" dirty="0"/>
              <a:t> </a:t>
            </a:r>
            <a:r>
              <a:rPr lang="th-TH" sz="3100" b="1" dirty="0" smtClean="0"/>
              <a:t>    2.3 ใน</a:t>
            </a:r>
            <a:r>
              <a:rPr lang="th-TH" sz="3100" b="1" dirty="0"/>
              <a:t>กรณีที่ขอนำกิจกรรมและงบประมาณไปดำเนินการใน</a:t>
            </a:r>
            <a:r>
              <a:rPr lang="th-TH" sz="3100" b="1" dirty="0" err="1"/>
              <a:t>ไตรมาส</a:t>
            </a:r>
            <a:r>
              <a:rPr lang="th-TH" sz="3100" b="1" dirty="0"/>
              <a:t>ถัดไป และใน</a:t>
            </a:r>
            <a:r>
              <a:rPr lang="th-TH" sz="3100" b="1" dirty="0" err="1"/>
              <a:t>ไตรมาส</a:t>
            </a:r>
            <a:r>
              <a:rPr lang="th-TH" sz="3100" b="1" dirty="0"/>
              <a:t>หน้ามีแผนกิจกรรมและงบประมาณ ที่เหมือนกัน กลุ่มเป้าหมายเดียวกัน ทางหน่วยงานจะต้องแสดงรายละเอียดแผนการดำเนินงานของ กิจกรรมใน </a:t>
            </a:r>
            <a:r>
              <a:rPr lang="en-US" sz="2200" b="1" dirty="0"/>
              <a:t>2</a:t>
            </a:r>
            <a:r>
              <a:rPr lang="en-US" sz="3100" b="1" dirty="0"/>
              <a:t> </a:t>
            </a:r>
            <a:r>
              <a:rPr lang="th-TH" sz="3100" b="1" dirty="0" err="1"/>
              <a:t>ไตรมาส</a:t>
            </a:r>
            <a:r>
              <a:rPr lang="th-TH" sz="3100" b="1" dirty="0"/>
              <a:t>ที่มีทับซ้อนกัน เพื่อให้พิจารณาถึงความสามารถในการดำเนินงานได้ทันเวลา </a:t>
            </a:r>
            <a:endParaRPr lang="en-US" sz="3100" b="1" dirty="0"/>
          </a:p>
          <a:p>
            <a:endParaRPr lang="th-TH" sz="3100" dirty="0"/>
          </a:p>
          <a:p>
            <a:endParaRPr lang="th-TH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u="sng" dirty="0" smtClean="0"/>
              <a:t/>
            </a:r>
            <a:br>
              <a:rPr lang="th-TH" u="sng" dirty="0" smtClean="0"/>
            </a:br>
            <a:r>
              <a:rPr lang="th-TH" u="sng" dirty="0" smtClean="0"/>
              <a:t>รายการ</a:t>
            </a:r>
            <a:r>
              <a:rPr lang="th-TH" u="sng" dirty="0"/>
              <a:t>เอกสารสำหรับรองรับการขอผูกพันภาระหนี้ ของหน่วยงานผู้รับทุนรอง และผู้รับทุนย่อย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315844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368332"/>
              </p:ext>
            </p:extLst>
          </p:nvPr>
        </p:nvGraphicFramePr>
        <p:xfrm>
          <a:off x="0" y="116633"/>
          <a:ext cx="9144000" cy="81815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2341"/>
                <a:gridCol w="3365393"/>
                <a:gridCol w="3746266"/>
              </a:tblGrid>
              <a:tr h="14699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effectLst/>
                        </a:rPr>
                        <a:t>หมวดค่าใช้จ่าย</a:t>
                      </a:r>
                      <a:endParaRPr lang="en-US" sz="2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</a:rPr>
                        <a:t> </a:t>
                      </a:r>
                      <a:endParaRPr lang="en-US" sz="22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effectLst/>
                        </a:rPr>
                        <a:t>กิจกรรมผูกพันตามสัญญา</a:t>
                      </a:r>
                      <a:endParaRPr lang="en-US" sz="2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Contract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effectLst/>
                        </a:rPr>
                        <a:t>กิจกรรมที่ดำเนินงานไม่ทันขอไปดำเนินการในไตรมาสถัดไป</a:t>
                      </a:r>
                      <a:endParaRPr lang="en-US" sz="2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Carry forward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</a:tr>
              <a:tr h="1282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effectLst/>
                        </a:rPr>
                        <a:t>1.หมวด </a:t>
                      </a:r>
                      <a:r>
                        <a:rPr lang="en-US" sz="1800" b="1" dirty="0" smtClean="0">
                          <a:effectLst/>
                        </a:rPr>
                        <a:t>HR</a:t>
                      </a:r>
                      <a:r>
                        <a:rPr lang="en-US" sz="2200" b="1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</a:rPr>
                        <a:t> </a:t>
                      </a:r>
                      <a:endParaRPr lang="en-US" sz="22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2000" b="1" dirty="0">
                          <a:effectLst/>
                        </a:rPr>
                        <a:t>เอกสารเบิก-จ่าย </a:t>
                      </a:r>
                      <a:r>
                        <a:rPr lang="en-US" sz="1800" b="1" dirty="0">
                          <a:effectLst/>
                        </a:rPr>
                        <a:t>(payment</a:t>
                      </a:r>
                      <a:r>
                        <a:rPr lang="en-US" sz="2000" b="1" dirty="0">
                          <a:effectLst/>
                        </a:rPr>
                        <a:t>) </a:t>
                      </a:r>
                      <a:r>
                        <a:rPr lang="th-TH" sz="2000" b="1" dirty="0">
                          <a:effectLst/>
                        </a:rPr>
                        <a:t>ที่สามารถระบุจำนวนเงินอย่างชัดเจน</a:t>
                      </a:r>
                      <a:endParaRPr lang="en-US" sz="2000" b="1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2000" b="1" dirty="0">
                          <a:effectLst/>
                        </a:rPr>
                        <a:t>สัญญา</a:t>
                      </a:r>
                      <a:r>
                        <a:rPr lang="th-TH" sz="2000" b="1" dirty="0" smtClean="0">
                          <a:effectLst/>
                        </a:rPr>
                        <a:t>จ้าง</a:t>
                      </a:r>
                      <a:r>
                        <a:rPr lang="en-US" sz="2000" b="1" dirty="0">
                          <a:effectLst/>
                        </a:rPr>
                        <a:t> 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 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2000" b="1" dirty="0">
                          <a:effectLst/>
                        </a:rPr>
                        <a:t>ระบุเหตุผลอย่างชัดเจน ถึงสาเหตุใด</a:t>
                      </a:r>
                      <a:r>
                        <a:rPr lang="th-TH" sz="2000" b="1" dirty="0" smtClean="0">
                          <a:effectLst/>
                        </a:rPr>
                        <a:t>ที่ไม่</a:t>
                      </a:r>
                      <a:r>
                        <a:rPr lang="th-TH" sz="2000" b="1" dirty="0">
                          <a:effectLst/>
                        </a:rPr>
                        <a:t>สามารถทำกิจกรรมได้ทันในไตร</a:t>
                      </a:r>
                      <a:r>
                        <a:rPr lang="th-TH" sz="2000" b="1" dirty="0" smtClean="0">
                          <a:effectLst/>
                        </a:rPr>
                        <a:t>มาส</a:t>
                      </a:r>
                      <a:r>
                        <a:rPr lang="en-US" sz="2000" b="1" dirty="0">
                          <a:effectLst/>
                        </a:rPr>
                        <a:t> </a:t>
                      </a:r>
                      <a:r>
                        <a:rPr lang="en-US" sz="2000" b="1" dirty="0" smtClean="0">
                          <a:effectLst/>
                        </a:rPr>
                        <a:t> </a:t>
                      </a:r>
                      <a:r>
                        <a:rPr lang="th-TH" sz="2000" b="1" dirty="0" smtClean="0">
                          <a:effectLst/>
                        </a:rPr>
                        <a:t>อาจจะมีเอกสารหรือไม่มีแนบประกอบ เพื่อประกอบการพิจารณาเช่นหนังสืออนุมัติทำกิจกรรม 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</a:tr>
              <a:tr h="16841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effectLst/>
                        </a:rPr>
                        <a:t>2.หมวด </a:t>
                      </a:r>
                      <a:r>
                        <a:rPr lang="en-US" sz="1800" b="1" dirty="0">
                          <a:effectLst/>
                        </a:rPr>
                        <a:t>TA</a:t>
                      </a:r>
                      <a:endParaRPr lang="en-US" sz="22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2000" b="1" dirty="0">
                          <a:effectLst/>
                        </a:rPr>
                        <a:t>เอกสารเบิก-</a:t>
                      </a:r>
                      <a:r>
                        <a:rPr lang="th-TH" sz="2000" b="1" dirty="0" smtClean="0">
                          <a:effectLst/>
                        </a:rPr>
                        <a:t>จ่าย</a:t>
                      </a:r>
                      <a:r>
                        <a:rPr lang="en-US" sz="2000" b="1" dirty="0" smtClean="0">
                          <a:effectLst/>
                        </a:rPr>
                        <a:t> </a:t>
                      </a:r>
                      <a:r>
                        <a:rPr lang="en-US" sz="1800" b="1" dirty="0" smtClean="0">
                          <a:effectLst/>
                        </a:rPr>
                        <a:t>(</a:t>
                      </a:r>
                      <a:r>
                        <a:rPr lang="en-US" sz="1800" b="1" dirty="0">
                          <a:effectLst/>
                        </a:rPr>
                        <a:t>payment) </a:t>
                      </a:r>
                      <a:r>
                        <a:rPr lang="th-TH" sz="2000" b="1" dirty="0">
                          <a:effectLst/>
                        </a:rPr>
                        <a:t>ที่สามารถระบุจำนวนเงินอย่างชัดเจน</a:t>
                      </a:r>
                      <a:endParaRPr lang="en-US" sz="2000" b="1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en-US" sz="1800" b="1" dirty="0">
                          <a:effectLst/>
                        </a:rPr>
                        <a:t>TOR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2000" b="1" dirty="0">
                          <a:effectLst/>
                        </a:rPr>
                        <a:t>หนังสือแต่งตั้งที่ปรึกษา</a:t>
                      </a:r>
                      <a:endParaRPr lang="en-US" sz="2000" b="1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2000" b="1" dirty="0">
                          <a:effectLst/>
                        </a:rPr>
                        <a:t>สำเนาสัญญาที่</a:t>
                      </a:r>
                      <a:r>
                        <a:rPr lang="th-TH" sz="2000" b="1" dirty="0" smtClean="0">
                          <a:effectLst/>
                        </a:rPr>
                        <a:t>ปรึกษา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  <a:defRPr/>
                      </a:pPr>
                      <a:r>
                        <a:rPr lang="th-TH" sz="2000" b="1" dirty="0">
                          <a:effectLst/>
                        </a:rPr>
                        <a:t>ระบุเหตุผลอย่างชัดเจน ถึงสาเหตุใดที่ไม่สามารถดำเนินการได้ทันใน</a:t>
                      </a:r>
                      <a:r>
                        <a:rPr lang="th-TH" sz="2000" b="1" dirty="0" err="1">
                          <a:effectLst/>
                        </a:rPr>
                        <a:t>ไตร</a:t>
                      </a:r>
                      <a:r>
                        <a:rPr lang="th-TH" sz="2000" b="1" dirty="0" err="1" smtClean="0">
                          <a:effectLst/>
                        </a:rPr>
                        <a:t>มาส</a:t>
                      </a:r>
                      <a:r>
                        <a:rPr lang="th-TH" sz="2000" b="1" dirty="0" smtClean="0">
                          <a:effectLst/>
                        </a:rPr>
                        <a:t>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  <a:defRPr/>
                      </a:pPr>
                      <a:r>
                        <a:rPr lang="th-TH" sz="2000" b="1" dirty="0" smtClean="0">
                          <a:effectLst/>
                        </a:rPr>
                        <a:t>อาจจะมีเอกสารหรือไม่มีแนบประกอบ เพื่อประกอบการพิจารณาเช่นหนังสืออนุมัติทำกิจกรรม </a:t>
                      </a:r>
                      <a:endParaRPr lang="en-US" sz="2000" b="1" dirty="0" smtClean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</a:tr>
              <a:tr h="16283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effectLst/>
                        </a:rPr>
                        <a:t>3.หมวด </a:t>
                      </a:r>
                      <a:r>
                        <a:rPr lang="en-US" sz="1800" b="1" dirty="0">
                          <a:effectLst/>
                        </a:rPr>
                        <a:t>Training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2000" b="1" dirty="0">
                          <a:effectLst/>
                        </a:rPr>
                        <a:t>เอกสารที่แสดงรายละเอียดการเบิก-จ่ายแล้ว สามารถระบุจำนวนเงินอย่างชัดเจน</a:t>
                      </a:r>
                      <a:endParaRPr lang="en-US" sz="2000" b="1" dirty="0">
                        <a:effectLst/>
                      </a:endParaRPr>
                    </a:p>
                    <a:p>
                      <a:pPr marL="2012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 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2000" b="1" dirty="0">
                          <a:effectLst/>
                        </a:rPr>
                        <a:t>เอกสารโครงการ และกำหนดการดำเนินกิจกรรมระบุวันที่จะดำเนินการ</a:t>
                      </a:r>
                      <a:endParaRPr lang="en-US" sz="2000" b="1" dirty="0">
                        <a:effectLst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  <a:defRPr/>
                      </a:pPr>
                      <a:r>
                        <a:rPr lang="th-TH" sz="2000" b="1" dirty="0">
                          <a:effectLst/>
                        </a:rPr>
                        <a:t>ระบุเหตุผลอย่างชัดเจน ถึงสาเหตุใดที่ไม่สามารถดำเนินการได้ทันใน</a:t>
                      </a:r>
                      <a:r>
                        <a:rPr lang="th-TH" sz="2000" b="1" dirty="0" err="1">
                          <a:effectLst/>
                        </a:rPr>
                        <a:t>ไตร</a:t>
                      </a:r>
                      <a:r>
                        <a:rPr lang="th-TH" sz="2000" b="1" dirty="0" err="1" smtClean="0">
                          <a:effectLst/>
                        </a:rPr>
                        <a:t>มาส</a:t>
                      </a:r>
                      <a:endParaRPr lang="th-TH" sz="2000" b="1" dirty="0" smtClean="0">
                        <a:effectLst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  <a:defRPr/>
                      </a:pPr>
                      <a:r>
                        <a:rPr lang="th-TH" sz="2000" b="1" dirty="0" smtClean="0">
                          <a:effectLst/>
                        </a:rPr>
                        <a:t>อาจจะมีเอกสารหรือไม่มีแนบประกอบ เพื่อประกอบการพิจารณาเช่นหนังสืออนุมัติทำกิจกรรม 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913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59434"/>
              </p:ext>
            </p:extLst>
          </p:nvPr>
        </p:nvGraphicFramePr>
        <p:xfrm>
          <a:off x="142843" y="116632"/>
          <a:ext cx="8858313" cy="72333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20470"/>
                <a:gridCol w="4166378"/>
                <a:gridCol w="3571465"/>
              </a:tblGrid>
              <a:tr h="11692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</a:rPr>
                        <a:t>หมวดค่าใช้จ่าย</a:t>
                      </a:r>
                      <a:endParaRPr lang="en-US" sz="20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 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</a:rPr>
                        <a:t>กิจกรรมผูกพันตามสัญญา</a:t>
                      </a:r>
                      <a:endParaRPr lang="en-US" sz="20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Contract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</a:rPr>
                        <a:t>กิจกรรมที่ดำเนินงานไม่ทันขอไป</a:t>
                      </a:r>
                      <a:r>
                        <a:rPr lang="th-TH" sz="2000" b="1" dirty="0" smtClean="0">
                          <a:effectLst/>
                        </a:rPr>
                        <a:t>ดำเนินการ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</a:rPr>
                        <a:t>ใน</a:t>
                      </a:r>
                      <a:r>
                        <a:rPr lang="th-TH" sz="2000" b="1" dirty="0">
                          <a:effectLst/>
                        </a:rPr>
                        <a:t>ไตรมาสถัดไป</a:t>
                      </a:r>
                      <a:endParaRPr lang="en-US" sz="20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Carry forward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</a:tr>
              <a:tr h="20105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4.หมวด </a:t>
                      </a:r>
                      <a:r>
                        <a:rPr lang="en-US" sz="20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HP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ใบแจ้งหนี้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ใบส่งสินค้า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ใบเสร็จ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สัญญาซื้อขายระบุเลขที่สัญญาและรายละเอียดการจัดซื้อและจำนวนเงินอย่างชัดเจน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เอกสารแสดงการเปรียบเทียบราคา จำนวน 3 บริษัท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แสดงสถานะ การจัดซื้อว่าอยู่ในขั้นตอนใด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แสดงสถานะความก้าวหน้าของกิจกรรม และคาดว่าจะแล้วเสร็จเมื่อใด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ระบุเหตุผลอย่างชัดเจน ถึงสาเหตุใดที่ไม่สามารถดำเนินการได้ทันใน</a:t>
                      </a:r>
                      <a:r>
                        <a:rPr lang="th-TH" sz="1800" b="1" dirty="0" err="1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ไตร</a:t>
                      </a:r>
                      <a:r>
                        <a:rPr lang="th-TH" sz="1800" b="1" dirty="0" err="1" smtClean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มาส</a:t>
                      </a:r>
                      <a:endParaRPr lang="th-TH" sz="1800" b="1" dirty="0" smtClean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 smtClean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ควรมีเอกสารประกอบ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15910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5.</a:t>
                      </a:r>
                      <a:r>
                        <a:rPr lang="th-TH" sz="20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หมวด </a:t>
                      </a:r>
                      <a:r>
                        <a:rPr lang="en-US" sz="20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Medicine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 smtClean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ใบแจ้งหนี้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ใบส่งสินค้า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ใบเสร็จ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สัญญาซื้อขายระบุเลขที่สัญญาและรายละเอียดการจัดซื้อและจำนวนเงินอย่างชัดเจน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แสดงสถานะ การจัดซื้อว่าอยู่ในขั้นตอนใด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แสดงสถานะความก้าวหน้าของกิจกรรม และคาดว่าจะแล้วเสร็จเมื่อใด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ระบุเหตุผลอย่างชัดเจน ถึงสาเหตุใดที่ไม่สามารถดำเนินการได้ทันใน</a:t>
                      </a:r>
                      <a:r>
                        <a:rPr lang="th-TH" sz="1800" b="1" dirty="0" err="1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ไตร</a:t>
                      </a:r>
                      <a:r>
                        <a:rPr lang="th-TH" sz="1800" b="1" dirty="0" err="1" smtClean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มาส</a:t>
                      </a:r>
                      <a:endParaRPr lang="th-TH" sz="1800" b="1" dirty="0" smtClean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  <a:defRPr/>
                      </a:pPr>
                      <a:r>
                        <a:rPr lang="th-TH" sz="1800" b="1" dirty="0" smtClean="0">
                          <a:effectLst/>
                          <a:latin typeface="Calibri"/>
                          <a:ea typeface="Times New Roman"/>
                          <a:cs typeface="+mn-cs"/>
                        </a:rPr>
                        <a:t>ควรมีเอกสารประกอบ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13480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6.</a:t>
                      </a:r>
                      <a:r>
                        <a:rPr lang="th-TH" sz="20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หมวด </a:t>
                      </a:r>
                      <a:r>
                        <a:rPr lang="en-US" sz="20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Procurement 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รายละเอียดของรายการที่ต้องจ่ายและแสดงจำนวนเงินอย่างชัดเจน มีความเชื่อมโยงกับ ค่าใช้จ่ายในหมวดที่ 4 5  และ 7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แสดงสถานะความก้าวหน้าของกิจกรรม และคาดว่าจะแล้วเสร็จเมื่อใด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ระบุเหตุผลอย่างชัดเจน ถึงสาเหตุใดที่ไม่สามารถดำเนินการได้ทันใน</a:t>
                      </a:r>
                      <a:r>
                        <a:rPr lang="th-TH" sz="1800" b="1" dirty="0" err="1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ไตร</a:t>
                      </a:r>
                      <a:r>
                        <a:rPr lang="th-TH" sz="1800" b="1" dirty="0" err="1" smtClean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มาส</a:t>
                      </a:r>
                      <a:endParaRPr lang="th-TH" sz="1800" b="1" dirty="0" smtClean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  <a:defRPr/>
                      </a:pPr>
                      <a:r>
                        <a:rPr lang="th-TH" sz="1800" b="1" dirty="0" smtClean="0">
                          <a:effectLst/>
                          <a:latin typeface="Calibri"/>
                          <a:ea typeface="Times New Roman"/>
                          <a:cs typeface="+mn-cs"/>
                        </a:rPr>
                        <a:t>ควรมีเอกสารประกอบ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518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408015"/>
              </p:ext>
            </p:extLst>
          </p:nvPr>
        </p:nvGraphicFramePr>
        <p:xfrm>
          <a:off x="-2" y="116633"/>
          <a:ext cx="9144001" cy="69557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1606"/>
                <a:gridCol w="3826129"/>
                <a:gridCol w="3746266"/>
              </a:tblGrid>
              <a:tr h="13161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</a:rPr>
                        <a:t>หมวดค่าใช้จ่าย</a:t>
                      </a:r>
                      <a:endParaRPr lang="en-US" sz="18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 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</a:rPr>
                        <a:t>กิจกรรมผูกพันตามสัญญา</a:t>
                      </a:r>
                      <a:endParaRPr lang="en-US" sz="18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Contract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</a:rPr>
                        <a:t>กิจกรรมที่ดำเนินงานไม่ทันขอไปดำเนินการในไตรมาสถัดไป</a:t>
                      </a:r>
                      <a:endParaRPr lang="en-US" sz="1800" b="1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</a:rPr>
                        <a:t>Carry forward</a:t>
                      </a:r>
                      <a:endParaRPr lang="en-US" sz="1800" b="1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</a:tr>
              <a:tr h="16586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7.</a:t>
                      </a:r>
                      <a:r>
                        <a:rPr lang="th-TH" sz="18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หมวด </a:t>
                      </a:r>
                      <a:r>
                        <a:rPr lang="en-US" sz="18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Infrastructure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ใบแจ้งหนี้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ใบส่งสินค้า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ใบเสร็จ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สัญญาซื้อขายระบุเลขที่สัญญาและรายละเอียดการจัดซื้อและจำนวนเงินอย่าง</a:t>
                      </a:r>
                      <a:r>
                        <a:rPr lang="th-TH" sz="1800" b="1" dirty="0" smtClean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ชัดเจน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สามารถแสดงสถานะ การจัดซื้อว่าอยู่ในขั้นตอนใด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ระบุเหตุผลอย่างชัดเจน ถึงสาเหตุใดที่ไม่สามารถดำเนินการได้ทันใน</a:t>
                      </a:r>
                      <a:r>
                        <a:rPr lang="th-TH" sz="1800" b="1" dirty="0" err="1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ไตร</a:t>
                      </a:r>
                      <a:r>
                        <a:rPr lang="th-TH" sz="1800" b="1" dirty="0" err="1" smtClean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มาส</a:t>
                      </a:r>
                      <a:endParaRPr lang="th-TH" sz="1800" b="1" dirty="0" smtClean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  <a:defRPr/>
                      </a:pPr>
                      <a:r>
                        <a:rPr lang="th-TH" sz="1800" b="1" dirty="0" smtClean="0">
                          <a:effectLst/>
                          <a:latin typeface="Calibri"/>
                          <a:ea typeface="Times New Roman"/>
                          <a:cs typeface="+mn-cs"/>
                        </a:rPr>
                        <a:t>ควรมีเอกสารประกอบ</a:t>
                      </a:r>
                      <a:r>
                        <a:rPr lang="en-US" sz="18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 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23221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8.</a:t>
                      </a:r>
                      <a:r>
                        <a:rPr lang="th-TH" sz="1800" b="1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หมวด </a:t>
                      </a:r>
                      <a:r>
                        <a:rPr lang="en-US" sz="1800" b="1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Communication</a:t>
                      </a:r>
                      <a:endParaRPr lang="en-US" sz="1800" b="1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ใบแจ้งหนี้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ใบส่งสินค้า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ใบเสร็จ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เอกสารที่แสดงรายละเอียดการเบิก-จ่ายแล้ว สามารถระบุจำนวนเงินอย่างชัดเจน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โครงการของกิจกรรม รณรงค์ และกำหนดที่ชัดเจน แสดงรายละเอียดงบประมาณ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สามารถแสดงสถานะว่าอยู่ในขั้นตอนใด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แสดงสถานะความก้าวหน้าของกิจกรรม และคาดว่าจะแล้วเสร็จเมื่อใด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ระบุเหตุผลอย่างชัดเจน ถึงสาเหตุใดที่ไม่สามารถดำเนินการได้ทันใน</a:t>
                      </a:r>
                      <a:r>
                        <a:rPr lang="th-TH" sz="1800" b="1" dirty="0" err="1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ไตร</a:t>
                      </a:r>
                      <a:r>
                        <a:rPr lang="th-TH" sz="1800" b="1" dirty="0" err="1" smtClean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มาส</a:t>
                      </a:r>
                      <a:endParaRPr lang="en-US" sz="1800" b="1" dirty="0" smtClean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  <a:defRPr/>
                      </a:pPr>
                      <a:r>
                        <a:rPr lang="th-TH" sz="1800" b="1" dirty="0" smtClean="0">
                          <a:effectLst/>
                          <a:latin typeface="Calibri"/>
                          <a:ea typeface="Times New Roman"/>
                          <a:cs typeface="+mn-cs"/>
                        </a:rPr>
                        <a:t>ควรมีเอกสารประกอบ</a:t>
                      </a:r>
                      <a:r>
                        <a:rPr lang="en-US" sz="1800" b="1" dirty="0" smtClean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 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16586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Calibri"/>
                          <a:ea typeface="Times New Roman"/>
                          <a:cs typeface="Cordia New"/>
                        </a:rPr>
                        <a:t>9.หมวด </a:t>
                      </a:r>
                      <a:r>
                        <a:rPr lang="en-US" sz="1800" b="1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Monitoring </a:t>
                      </a:r>
                      <a:endParaRPr lang="en-US" sz="1800" b="1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1800" b="1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เอกสารที่แสดงรายละเอียดการเบิก-จ่ายแล้ว สามารถระบุจำนวนเงินอย่างชัดเจน</a:t>
                      </a:r>
                      <a:endParaRPr lang="en-US" sz="1800" b="1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2012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 </a:t>
                      </a:r>
                      <a:endParaRPr lang="en-US" sz="1800" b="1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 smtClean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อาจจะมีเอกสารหรือไม่มีเอกสาร</a:t>
                      </a:r>
                      <a:r>
                        <a:rPr lang="th-TH" sz="1800" b="1" smtClean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แนบประกอบ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แสดงสถานะความก้าวหน้าของกิจกรรม และคาดว่าจะแล้วเสร็จเมื่อใด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18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ระบุเหตุผลอย่างชัดเจน ถึงสาเหตุใดที่ไม่สามารถดำเนินการได้ทันใน</a:t>
                      </a:r>
                      <a:r>
                        <a:rPr lang="th-TH" sz="1800" b="1" dirty="0" err="1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ไตรมาส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507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fontScale="92500"/>
          </a:bodyPr>
          <a:lstStyle/>
          <a:p>
            <a:r>
              <a:rPr lang="th-TH" sz="2400" b="1" dirty="0"/>
              <a:t>กลุ่มเป้าหมาย ผู้รับผิดชอบงานการเงินและพัสดุ โครงการด้านวัณโรค </a:t>
            </a:r>
            <a:r>
              <a:rPr lang="th-TH" sz="2400" b="1" dirty="0" smtClean="0"/>
              <a:t> ในระดับ  หน่วยงาน ผู้รับทุนรอง</a:t>
            </a:r>
            <a:endParaRPr lang="en-US" sz="2400" b="1" dirty="0"/>
          </a:p>
          <a:p>
            <a:r>
              <a:rPr lang="th-TH" sz="2400" b="1" dirty="0"/>
              <a:t>เวลา  ๐๘.๓๐ - ๐๘.๔๐ น.  ลงทะเบียน และรับเอกสารการประชุม</a:t>
            </a:r>
            <a:endParaRPr lang="en-US" sz="2400" b="1" dirty="0"/>
          </a:p>
          <a:p>
            <a:r>
              <a:rPr lang="th-TH" sz="2400" b="1" dirty="0"/>
              <a:t>เวลา  ๐๘.๔๐ – ๐๙.๐๐ น. ทำแบบประเมินก่อนก่อนอบรม</a:t>
            </a:r>
            <a:endParaRPr lang="en-US" sz="2400" b="1" dirty="0"/>
          </a:p>
          <a:p>
            <a:r>
              <a:rPr lang="th-TH" sz="2400" b="1" dirty="0"/>
              <a:t>เวลา  ๐๙.๐๐ - ๐๙.๑๕ น.  ประธานกล่าวเปิดการประชุม</a:t>
            </a:r>
            <a:endParaRPr lang="en-US" sz="2400" b="1" dirty="0"/>
          </a:p>
          <a:p>
            <a:r>
              <a:rPr lang="th-TH" sz="2400" b="1" dirty="0"/>
              <a:t>เวลา  ๐๙.๑๕ - ๑๑.๓๐ น.  บรรยาย โดย สำนักงานบริหารโครงการกองทุนโลก ดังนี้</a:t>
            </a:r>
            <a:endParaRPr lang="en-US" sz="2400" b="1" dirty="0"/>
          </a:p>
          <a:p>
            <a:pPr lvl="0"/>
            <a:r>
              <a:rPr lang="th-TH" sz="2400" b="1" dirty="0"/>
              <a:t>การใช้งานโปรแกรมรายงานด้านการเงินและพัสดุครุภัณฑ์ประจำ</a:t>
            </a:r>
            <a:r>
              <a:rPr lang="th-TH" sz="2400" b="1" dirty="0" err="1"/>
              <a:t>ไตรมาส</a:t>
            </a:r>
            <a:r>
              <a:rPr lang="th-TH" sz="2400" b="1" dirty="0"/>
              <a:t>ตามแบบฟอร์มใหม่</a:t>
            </a:r>
            <a:endParaRPr lang="en-US" sz="2400" b="1" dirty="0"/>
          </a:p>
          <a:p>
            <a:pPr lvl="0"/>
            <a:r>
              <a:rPr lang="th-TH" sz="2400" b="1" dirty="0"/>
              <a:t>การใช้งานเชิงเทคนิคของแบบฟอร์มการเงิน</a:t>
            </a:r>
            <a:endParaRPr lang="en-US" sz="2400" b="1" dirty="0"/>
          </a:p>
          <a:p>
            <a:r>
              <a:rPr lang="th-TH" sz="2400" b="1" dirty="0"/>
              <a:t>เวลา  ๑๑.๓๐ – ๑๒.๐๐</a:t>
            </a:r>
            <a:r>
              <a:rPr lang="en-US" sz="2400" b="1" dirty="0"/>
              <a:t>     </a:t>
            </a:r>
            <a:r>
              <a:rPr lang="th-TH" sz="2400" b="1" dirty="0"/>
              <a:t>บรรยาย การขอผูกพันกิจกรรมและค่าใช้จ่ายประจำ</a:t>
            </a:r>
            <a:r>
              <a:rPr lang="th-TH" sz="2400" b="1" dirty="0" err="1"/>
              <a:t>ไตรมาส</a:t>
            </a:r>
            <a:r>
              <a:rPr lang="th-TH" sz="2400" b="1" dirty="0"/>
              <a:t> </a:t>
            </a:r>
            <a:endParaRPr lang="en-US" sz="2400" b="1" dirty="0"/>
          </a:p>
          <a:p>
            <a:r>
              <a:rPr lang="th-TH" sz="2400" b="1" dirty="0"/>
              <a:t>เวลา  ๑๒.๐๐ - ๑๓.๐๐ น.  รับประทานอาหารกลางวัน</a:t>
            </a:r>
            <a:endParaRPr lang="en-US" sz="2400" b="1" dirty="0"/>
          </a:p>
          <a:p>
            <a:r>
              <a:rPr lang="th-TH" sz="2400" b="1" dirty="0"/>
              <a:t>เวลา  ๑๓.๐๐ - ๑๔.๐๐ น.  อบรมการใช้งาน </a:t>
            </a:r>
            <a:r>
              <a:rPr lang="en-US" sz="1700" b="1" dirty="0"/>
              <a:t>Excel</a:t>
            </a:r>
            <a:r>
              <a:rPr lang="th-TH" sz="2400" b="1" dirty="0"/>
              <a:t> เพื่อช่วยจัดทำรายงานด้าน</a:t>
            </a:r>
            <a:r>
              <a:rPr lang="th-TH" sz="2400" b="1" dirty="0" smtClean="0"/>
              <a:t>การเงิน</a:t>
            </a:r>
            <a:endParaRPr lang="th-TH" sz="2400" b="1" dirty="0"/>
          </a:p>
          <a:p>
            <a:r>
              <a:rPr lang="th-TH" sz="2400" b="1" dirty="0" smtClean="0"/>
              <a:t>เวลา  </a:t>
            </a:r>
            <a:r>
              <a:rPr lang="th-TH" sz="2400" b="1" dirty="0"/>
              <a:t>๑๔.๐๐ - ๑๖.๕๐ น.  แบ่งกลุ่มปฏิบัติการจัดทำรายงานด้านการเงิน</a:t>
            </a:r>
            <a:endParaRPr lang="en-US" sz="2400" b="1" dirty="0"/>
          </a:p>
          <a:p>
            <a:r>
              <a:rPr lang="th-TH" sz="2400" b="1" dirty="0"/>
              <a:t>เวลา  ๑๖.๕๐ - ๑๗.๐๐ น.  ทำแบบประเมินหลังการอบรม  	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Agenda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3180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829145"/>
              </p:ext>
            </p:extLst>
          </p:nvPr>
        </p:nvGraphicFramePr>
        <p:xfrm>
          <a:off x="142845" y="116632"/>
          <a:ext cx="8893619" cy="64495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1635"/>
                <a:gridCol w="3678298"/>
                <a:gridCol w="3643686"/>
              </a:tblGrid>
              <a:tr h="14868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effectLst/>
                        </a:rPr>
                        <a:t>หมวดค่าใช้จ่าย</a:t>
                      </a:r>
                      <a:endParaRPr lang="en-US" sz="2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</a:rPr>
                        <a:t> </a:t>
                      </a:r>
                      <a:endParaRPr lang="en-US" sz="22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effectLst/>
                        </a:rPr>
                        <a:t>กิจกรรมผูกพันตามสัญญา</a:t>
                      </a:r>
                      <a:endParaRPr lang="en-US" sz="2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Contract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200" b="1" dirty="0">
                          <a:effectLst/>
                        </a:rPr>
                        <a:t>กิจกรรมที่ดำเนินงานไม่ทันขอไป</a:t>
                      </a:r>
                      <a:r>
                        <a:rPr lang="th-TH" sz="2200" b="1" dirty="0" smtClean="0">
                          <a:effectLst/>
                        </a:rPr>
                        <a:t>ดำเนินการใน</a:t>
                      </a:r>
                      <a:r>
                        <a:rPr lang="th-TH" sz="2200" b="1" dirty="0">
                          <a:effectLst/>
                        </a:rPr>
                        <a:t>ไตรมาสถัดไป</a:t>
                      </a:r>
                      <a:endParaRPr lang="en-US" sz="2200" b="1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Carry forward</a:t>
                      </a:r>
                      <a:endParaRPr lang="en-US" sz="18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50313" marR="50313" marT="0" marB="0"/>
                </a:tc>
              </a:tr>
              <a:tr h="1948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10.</a:t>
                      </a:r>
                      <a:r>
                        <a:rPr lang="th-TH" sz="24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หมวด </a:t>
                      </a:r>
                      <a:r>
                        <a:rPr lang="en-US" sz="24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Living Support</a:t>
                      </a:r>
                      <a:endParaRPr lang="en-US" sz="24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20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หนังสืออนุมัติเบิก-จ่ายแล้ว สามารถระบุจำนวนเงินอย่างชัดเจน เช่น ใบสำคัญรับเงิน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20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รายละเอียดจำนวน ผู้ป่วย หรือ ชื่อ/เลขที่ผู้ป่วย ที่ขอส่งเบิก หรือรายงานในส่วนของโปรแกรมแล้ว อยู่ระหว่าง</a:t>
                      </a:r>
                      <a:r>
                        <a:rPr lang="th-TH" sz="2000" b="1" dirty="0" smtClean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เบิกจ่าย</a:t>
                      </a:r>
                      <a:r>
                        <a:rPr lang="en-US" sz="20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 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20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สามารถแสดงสถานะว่าอยู่ในขั้นตอนใด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20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แสดงสถานะความก้าวหน้าของกิจกรรม และคาดว่าจะแล้วเสร็จเมื่อใด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20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ระบุเหตุผลอย่างชัดเจน ถึงสาเหตุใดที่ไม่สามารถดำเนินการได้ทันในไตรมาส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13381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11.</a:t>
                      </a:r>
                      <a:r>
                        <a:rPr lang="th-TH" sz="24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หมวด </a:t>
                      </a:r>
                      <a:r>
                        <a:rPr lang="en-US" sz="24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Planning and Administration</a:t>
                      </a:r>
                      <a:endParaRPr lang="en-US" sz="24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20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เอกสารที่แสดงรายละเอียดการเบิก-จ่ายแล้ว สามารถระบุจำนวนเงินอย่างชัดเจน ได้แก่ หนังสืออนุมัติ ใบแจ้งหนี้ หรือ</a:t>
                      </a:r>
                      <a:r>
                        <a:rPr lang="th-TH" sz="2000" b="1" dirty="0" smtClean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ใบเสร็จรับเงิน</a:t>
                      </a:r>
                      <a:r>
                        <a:rPr lang="en-US" sz="20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 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20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สามารถแสดงสถานะว่าอยู่ในขั้นตอนใด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20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ระบุเหตุผลอย่างชัดเจน ถึงสาเหตุใดที่ไม่สามารถดำเนินการได้ทันในไตรมาส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11101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12.</a:t>
                      </a:r>
                      <a:r>
                        <a:rPr lang="th-TH" sz="24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หมวด </a:t>
                      </a:r>
                      <a:r>
                        <a:rPr lang="en-US" sz="24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Overheads</a:t>
                      </a:r>
                      <a:endParaRPr lang="en-US" sz="24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</a:pPr>
                      <a:r>
                        <a:rPr lang="th-TH" sz="20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เอกสารที่แสดงรายละเอียดการเบิก-จ่ายแล้ว สามารถระบุจำนวนเงินอย่างชัดเจน</a:t>
                      </a:r>
                      <a:r>
                        <a:rPr lang="en-US" sz="20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  </a:t>
                      </a:r>
                      <a:r>
                        <a:rPr lang="th-TH" sz="2000" b="1" dirty="0">
                          <a:effectLst/>
                          <a:latin typeface="Cordia New"/>
                          <a:ea typeface="Times New Roman"/>
                          <a:cs typeface="Cordia New"/>
                        </a:rPr>
                        <a:t>ได้แก่ หนังสืออนุมัติ ใบแจ้งหนี้ หรือใบเสร็จรับเงิน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20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สามารถแสดงสถานะว่าอยู่ในขั้นตอนใด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600"/>
                        <a:buFont typeface="Courier New"/>
                        <a:buChar char="o"/>
                        <a:tabLst>
                          <a:tab pos="274320" algn="l"/>
                        </a:tabLst>
                      </a:pPr>
                      <a:r>
                        <a:rPr lang="th-TH" sz="2000" b="1" dirty="0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ระบุเหตุผลอย่างชัดเจน ถึงสาเหตุใดที่ไม่สามารถดำเนินการได้ทันใน</a:t>
                      </a:r>
                      <a:r>
                        <a:rPr lang="th-TH" sz="2000" b="1" dirty="0" err="1">
                          <a:effectLst/>
                          <a:latin typeface="Calibri"/>
                          <a:ea typeface="Times New Roman"/>
                          <a:cs typeface="Cordia New"/>
                        </a:rPr>
                        <a:t>ไตรมาส</a:t>
                      </a:r>
                      <a:endParaRPr lang="en-US" sz="2000" b="1" dirty="0">
                        <a:effectLst/>
                        <a:latin typeface="Calibri"/>
                        <a:ea typeface="Times New Roman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50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Issued of Financial Report</a:t>
            </a:r>
            <a:endParaRPr lang="th-TH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5634914"/>
              </p:ext>
            </p:extLst>
          </p:nvPr>
        </p:nvGraphicFramePr>
        <p:xfrm>
          <a:off x="457200" y="1340769"/>
          <a:ext cx="8229600" cy="4287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0664"/>
                <a:gridCol w="5338936"/>
              </a:tblGrid>
              <a:tr h="46145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Issued 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Remark</a:t>
                      </a:r>
                      <a:endParaRPr lang="th-TH" dirty="0"/>
                    </a:p>
                  </a:txBody>
                  <a:tcPr/>
                </a:tc>
              </a:tr>
              <a:tr h="461455">
                <a:tc>
                  <a:txBody>
                    <a:bodyPr/>
                    <a:lstStyle/>
                    <a:p>
                      <a:r>
                        <a:rPr lang="en-US" dirty="0" smtClean="0"/>
                        <a:t>Delayed Report </a:t>
                      </a:r>
                    </a:p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SR</a:t>
                      </a:r>
                      <a:r>
                        <a:rPr lang="en-US" baseline="0" dirty="0" smtClean="0"/>
                        <a:t> BTB , SR PIHWD</a:t>
                      </a:r>
                      <a:endParaRPr lang="th-TH" dirty="0"/>
                    </a:p>
                  </a:txBody>
                  <a:tcPr/>
                </a:tc>
              </a:tr>
              <a:tr h="796485">
                <a:tc>
                  <a:txBody>
                    <a:bodyPr/>
                    <a:lstStyle/>
                    <a:p>
                      <a:r>
                        <a:rPr lang="en-US" dirty="0" smtClean="0"/>
                        <a:t>Bank statement 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dirty="0" smtClean="0"/>
                        <a:t>จัดส่งสำเนาสมุดบัญชี ธนาคารไม่ครบถ้วน ของ </a:t>
                      </a:r>
                      <a:r>
                        <a:rPr lang="en-US" dirty="0" smtClean="0"/>
                        <a:t>SR+SSR</a:t>
                      </a:r>
                    </a:p>
                    <a:p>
                      <a:r>
                        <a:rPr lang="en-US" dirty="0" smtClean="0"/>
                        <a:t>SRBTB,</a:t>
                      </a:r>
                      <a:r>
                        <a:rPr lang="en-US" baseline="0" dirty="0" smtClean="0"/>
                        <a:t> SR RTF</a:t>
                      </a:r>
                      <a:endParaRPr lang="th-TH" dirty="0"/>
                    </a:p>
                  </a:txBody>
                  <a:tcPr/>
                </a:tc>
              </a:tr>
              <a:tr h="796485">
                <a:tc>
                  <a:txBody>
                    <a:bodyPr/>
                    <a:lstStyle/>
                    <a:p>
                      <a:r>
                        <a:rPr lang="en-US" dirty="0" smtClean="0"/>
                        <a:t>Bank</a:t>
                      </a:r>
                      <a:r>
                        <a:rPr lang="en-US" baseline="0" dirty="0" smtClean="0"/>
                        <a:t> reconciliation 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dirty="0" smtClean="0"/>
                        <a:t>สนับสนุนเอกสาร รายการไม่สมบูรณ์ </a:t>
                      </a:r>
                      <a:endParaRPr lang="en-US" sz="200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SR</a:t>
                      </a:r>
                      <a:r>
                        <a:rPr lang="en-US" baseline="0" dirty="0" smtClean="0"/>
                        <a:t> BTB, SR RTF, SR WVFT</a:t>
                      </a:r>
                      <a:endParaRPr lang="th-TH" dirty="0"/>
                    </a:p>
                  </a:txBody>
                  <a:tcPr/>
                </a:tc>
              </a:tr>
              <a:tr h="796485">
                <a:tc>
                  <a:txBody>
                    <a:bodyPr/>
                    <a:lstStyle/>
                    <a:p>
                      <a:r>
                        <a:rPr lang="en-US" dirty="0" smtClean="0"/>
                        <a:t>Committed contract 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dirty="0" smtClean="0"/>
                        <a:t>เอกสารประกอบ รายละเอียดไม่ชัดเจน</a:t>
                      </a:r>
                      <a:r>
                        <a:rPr lang="th-TH" sz="2000" baseline="0" dirty="0" smtClean="0"/>
                        <a:t> และ ไม่เพียงพอ</a:t>
                      </a:r>
                    </a:p>
                    <a:p>
                      <a:r>
                        <a:rPr lang="en-US" baseline="0" dirty="0" smtClean="0"/>
                        <a:t>SR WVFT, SR BTB</a:t>
                      </a:r>
                      <a:endParaRPr lang="th-TH" dirty="0"/>
                    </a:p>
                  </a:txBody>
                  <a:tcPr/>
                </a:tc>
              </a:tr>
              <a:tr h="796485">
                <a:tc>
                  <a:txBody>
                    <a:bodyPr/>
                    <a:lstStyle/>
                    <a:p>
                      <a:r>
                        <a:rPr lang="en-US" dirty="0" smtClean="0"/>
                        <a:t>Document support category </a:t>
                      </a:r>
                      <a:r>
                        <a:rPr lang="en-US" baseline="0" dirty="0" smtClean="0"/>
                        <a:t> 4-7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000" dirty="0" smtClean="0"/>
                        <a:t>ค่าใช้จ่ายที่บันทึกในรายงาน</a:t>
                      </a:r>
                      <a:r>
                        <a:rPr lang="th-TH" sz="2000" baseline="0" dirty="0" smtClean="0"/>
                        <a:t> ไม่ตรงกับเอกสารที่จัดส่ง มีการลงบัญชีค่าใช้จ่ายผิดหมวดกิจกรรม </a:t>
                      </a:r>
                      <a:r>
                        <a:rPr lang="en-US" baseline="0" dirty="0" smtClean="0"/>
                        <a:t>SRBTB </a:t>
                      </a:r>
                      <a:r>
                        <a:rPr lang="th-TH" sz="2000" baseline="0" dirty="0" smtClean="0"/>
                        <a:t>และเอกสารส่งล่าช้า</a:t>
                      </a:r>
                      <a:endParaRPr lang="th-TH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67544" y="5693350"/>
            <a:ext cx="8274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Due Date </a:t>
            </a:r>
            <a:r>
              <a:rPr lang="th-TH" b="1" dirty="0" smtClean="0"/>
              <a:t>ของแต่ละ</a:t>
            </a:r>
            <a:r>
              <a:rPr lang="th-TH" b="1" dirty="0" err="1" smtClean="0"/>
              <a:t>ไตรมาส</a:t>
            </a:r>
            <a:r>
              <a:rPr lang="th-TH" b="1" dirty="0" smtClean="0"/>
              <a:t>คือ  20 </a:t>
            </a:r>
            <a:r>
              <a:rPr lang="th-TH" b="1" dirty="0" err="1" smtClean="0"/>
              <a:t>มค</a:t>
            </a:r>
            <a:r>
              <a:rPr lang="en-US" b="1" dirty="0" smtClean="0"/>
              <a:t>,</a:t>
            </a:r>
            <a:r>
              <a:rPr lang="th-TH" b="1" dirty="0" smtClean="0"/>
              <a:t> 20 </a:t>
            </a:r>
            <a:r>
              <a:rPr lang="th-TH" b="1" dirty="0" err="1" smtClean="0"/>
              <a:t>เมย</a:t>
            </a:r>
            <a:r>
              <a:rPr lang="en-US" b="1" dirty="0" smtClean="0"/>
              <a:t>, </a:t>
            </a:r>
            <a:r>
              <a:rPr lang="th-TH" b="1" dirty="0" smtClean="0"/>
              <a:t>20 </a:t>
            </a:r>
            <a:r>
              <a:rPr lang="th-TH" b="1" dirty="0" err="1" smtClean="0"/>
              <a:t>กค</a:t>
            </a:r>
            <a:r>
              <a:rPr lang="th-TH" b="1" dirty="0" smtClean="0"/>
              <a:t> และ 20 </a:t>
            </a:r>
            <a:r>
              <a:rPr lang="th-TH" b="1" dirty="0" err="1" smtClean="0"/>
              <a:t>ตค</a:t>
            </a:r>
            <a:r>
              <a:rPr lang="th-TH" b="1" dirty="0" smtClean="0"/>
              <a:t> 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78076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ctr">
              <a:buNone/>
            </a:pPr>
            <a:endParaRPr lang="th-TH" b="1" dirty="0" smtClean="0"/>
          </a:p>
          <a:p>
            <a:pPr marL="109728" indent="0" algn="ctr">
              <a:buNone/>
            </a:pPr>
            <a:endParaRPr lang="th-TH" b="1" dirty="0"/>
          </a:p>
          <a:p>
            <a:pPr marL="109728" indent="0" algn="ctr">
              <a:buNone/>
            </a:pPr>
            <a:r>
              <a:rPr lang="th-TH" sz="4000" b="1" dirty="0" smtClean="0"/>
              <a:t>ขอบคุณค่ะ</a:t>
            </a:r>
          </a:p>
          <a:p>
            <a:pPr marL="109728" indent="0" algn="ctr">
              <a:buNone/>
            </a:pPr>
            <a:endParaRPr lang="th-TH" b="1" dirty="0"/>
          </a:p>
        </p:txBody>
      </p:sp>
      <p:pic>
        <p:nvPicPr>
          <p:cNvPr id="1027" name="Picture 3" descr="C:\Users\ACER\AppData\Local\Microsoft\Windows\Temporary Internet Files\Content.IE5\9FC3DM0Q\MC90010522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382962"/>
            <a:ext cx="4968551" cy="1702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28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66700" indent="-266700">
              <a:buNone/>
            </a:pPr>
            <a:r>
              <a:rPr lang="th-TH" b="1" dirty="0" smtClean="0"/>
              <a:t>1</a:t>
            </a:r>
            <a:r>
              <a:rPr lang="th-TH" sz="2800" b="1" dirty="0" smtClean="0"/>
              <a:t>. </a:t>
            </a:r>
            <a:r>
              <a:rPr lang="th-TH" sz="2800" b="1" dirty="0"/>
              <a:t>เพื่อจัดอบรมให้เจ้าหน้าที่ของหน่วยงานผู้รับทุนรอง </a:t>
            </a:r>
            <a:r>
              <a:rPr lang="th-TH" sz="1900" b="1" dirty="0"/>
              <a:t>(</a:t>
            </a:r>
            <a:r>
              <a:rPr lang="en-US" sz="1900" b="1" dirty="0"/>
              <a:t>SR</a:t>
            </a:r>
            <a:r>
              <a:rPr lang="th-TH" sz="1900" b="1" dirty="0"/>
              <a:t>) </a:t>
            </a:r>
            <a:r>
              <a:rPr lang="th-TH" sz="2800" b="1" dirty="0"/>
              <a:t>ให้มีความรู้ในการจัดทำรายงานการเงินตามแบบฟอร์มใหม่ประจำ</a:t>
            </a:r>
            <a:r>
              <a:rPr lang="th-TH" sz="2800" b="1" dirty="0" err="1"/>
              <a:t>ไตรมาส</a:t>
            </a:r>
            <a:r>
              <a:rPr lang="th-TH" sz="2800" b="1" dirty="0"/>
              <a:t> ได้ถูกต้องเป็นมาตรฐานเดียวกัน</a:t>
            </a:r>
            <a:endParaRPr lang="en-US" sz="2800" b="1" dirty="0"/>
          </a:p>
          <a:p>
            <a:pPr marL="266700" indent="-266700">
              <a:buNone/>
            </a:pPr>
            <a:r>
              <a:rPr lang="th-TH" sz="2800" b="1" dirty="0" smtClean="0"/>
              <a:t>2. </a:t>
            </a:r>
            <a:r>
              <a:rPr lang="th-TH" sz="2800" b="1" dirty="0"/>
              <a:t>เพื่อจัดอบรมให้เจ้าหน้าที่ ด้านการเงินและ พัสดุ มีความรู้ความเข้าใจการจัดเตรียมเอกสารสนับสนุนข้อมูลเพื่อแนบประกอบรายงานการเงิน และพัสดุ ได้ครบถ้วน ถูกต้อง ได้แก่ </a:t>
            </a:r>
            <a:endParaRPr lang="th-TH" sz="2800" b="1" dirty="0" smtClean="0"/>
          </a:p>
          <a:p>
            <a:pPr marL="0" indent="0">
              <a:buNone/>
            </a:pPr>
            <a:r>
              <a:rPr lang="th-TH" sz="2800" b="1" dirty="0"/>
              <a:t> </a:t>
            </a:r>
            <a:r>
              <a:rPr lang="th-TH" sz="2800" b="1" dirty="0" smtClean="0"/>
              <a:t>        </a:t>
            </a:r>
            <a:r>
              <a:rPr lang="th-TH" sz="2800" b="1" dirty="0"/>
              <a:t>-เอกสารที่ขอผูกพันงบประมาณ ในกรณีที่มีสัญญาผูกพัน</a:t>
            </a:r>
            <a:endParaRPr lang="en-US" sz="2800" b="1" dirty="0"/>
          </a:p>
          <a:p>
            <a:pPr marL="0" indent="0">
              <a:buNone/>
            </a:pPr>
            <a:r>
              <a:rPr lang="th-TH" sz="2800" b="1" dirty="0"/>
              <a:t>   </a:t>
            </a:r>
            <a:r>
              <a:rPr lang="th-TH" sz="2800" b="1" dirty="0" smtClean="0"/>
              <a:t>      -</a:t>
            </a:r>
            <a:r>
              <a:rPr lang="th-TH" sz="2800" b="1" dirty="0"/>
              <a:t>หลักฐานการเบิกค่าใช้จ่ายหมวดที่ ๔ ๕ ๖ และ ๗ </a:t>
            </a:r>
            <a:endParaRPr lang="en-US" sz="2800" b="1" dirty="0"/>
          </a:p>
          <a:p>
            <a:pPr marL="0" indent="0">
              <a:buNone/>
            </a:pPr>
            <a:r>
              <a:rPr lang="th-TH" sz="2800" b="1" dirty="0"/>
              <a:t> </a:t>
            </a:r>
            <a:r>
              <a:rPr lang="th-TH" sz="2800" b="1" dirty="0" smtClean="0"/>
              <a:t>         </a:t>
            </a:r>
            <a:r>
              <a:rPr lang="th-TH" sz="2800" b="1" dirty="0"/>
              <a:t>-เอกสารแนบประกอบรายงานงบพิสูจน์ยอดเงินฝากธนาคาร</a:t>
            </a:r>
            <a:endParaRPr lang="en-US" sz="2800" b="1" dirty="0"/>
          </a:p>
          <a:p>
            <a:pPr marL="266700" indent="-266700">
              <a:buNone/>
            </a:pPr>
            <a:r>
              <a:rPr lang="th-TH" sz="2800" b="1" dirty="0" smtClean="0"/>
              <a:t>3. </a:t>
            </a:r>
            <a:r>
              <a:rPr lang="th-TH" sz="2800" b="1" dirty="0"/>
              <a:t>เพื่อจัดอบรมให้มีความรู้การใช้งาน </a:t>
            </a:r>
            <a:r>
              <a:rPr lang="en-US" sz="1900" b="1" dirty="0"/>
              <a:t>Excel</a:t>
            </a:r>
            <a:r>
              <a:rPr lang="en-US" sz="2800" b="1" dirty="0"/>
              <a:t> </a:t>
            </a:r>
            <a:r>
              <a:rPr lang="th-TH" sz="2800" b="1" dirty="0"/>
              <a:t>เพื่อช่วยจัดทำงานด้านรายงานให้มีประสิทธิภาพ </a:t>
            </a:r>
            <a:endParaRPr lang="en-US" sz="28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2724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b="1" u="sng" dirty="0" smtClean="0">
                <a:solidFill>
                  <a:srgbClr val="FF0000"/>
                </a:solidFill>
              </a:rPr>
              <a:t>Warning</a:t>
            </a:r>
          </a:p>
          <a:p>
            <a:pPr marL="109728" indent="0">
              <a:buNone/>
            </a:pPr>
            <a:r>
              <a:rPr lang="en-US" sz="2400" b="1" dirty="0" smtClean="0"/>
              <a:t>SR </a:t>
            </a:r>
            <a:r>
              <a:rPr lang="th-TH" sz="2400" b="1" dirty="0" smtClean="0"/>
              <a:t>ควรตรวจสอบกระแสเงินสดเข้าออก และ เงินคงเหลือในมือ เป็นประจำเพื่อป้องกันเงินติดลบ หากในช่วงสิ้นเดือนสุดท้ายของ</a:t>
            </a:r>
            <a:r>
              <a:rPr lang="th-TH" sz="2400" b="1" dirty="0" err="1" smtClean="0"/>
              <a:t>ไตรมาส</a:t>
            </a:r>
            <a:r>
              <a:rPr lang="th-TH" sz="2400" b="1" dirty="0" smtClean="0"/>
              <a:t> มีเงินไม่เพียงพอที่จะดำเนินกิจกรรมของ</a:t>
            </a:r>
            <a:r>
              <a:rPr lang="th-TH" sz="2400" b="1" dirty="0" err="1" smtClean="0"/>
              <a:t>ไตรมาส</a:t>
            </a:r>
            <a:r>
              <a:rPr lang="th-TH" sz="2400" b="1" dirty="0" smtClean="0"/>
              <a:t> และ</a:t>
            </a:r>
            <a:r>
              <a:rPr lang="th-TH" sz="2400" b="1" dirty="0" err="1" smtClean="0"/>
              <a:t>ไตรมาส</a:t>
            </a:r>
            <a:r>
              <a:rPr lang="th-TH" sz="2400" b="1" dirty="0" smtClean="0"/>
              <a:t>ถัดไป ขอให้ดำเนินการดังต่อไปนี้</a:t>
            </a:r>
          </a:p>
          <a:p>
            <a:pPr>
              <a:buFont typeface="Wingdings" pitchFamily="2" charset="2"/>
              <a:buChar char="Ø"/>
            </a:pPr>
            <a:r>
              <a:rPr lang="th-TH" sz="2400" b="1" dirty="0" smtClean="0"/>
              <a:t>จัดส่งสำเนาสมุดบัญชีธนาคาร ของ </a:t>
            </a:r>
            <a:r>
              <a:rPr lang="en-US" sz="1800" b="1" dirty="0" smtClean="0"/>
              <a:t>SR</a:t>
            </a:r>
            <a:r>
              <a:rPr lang="en-US" sz="2400" b="1" dirty="0" smtClean="0"/>
              <a:t> </a:t>
            </a:r>
            <a:r>
              <a:rPr lang="th-TH" sz="2400" b="1" dirty="0" smtClean="0"/>
              <a:t>และ </a:t>
            </a:r>
            <a:r>
              <a:rPr lang="en-US" sz="1800" b="1" dirty="0" smtClean="0"/>
              <a:t>SSR </a:t>
            </a:r>
            <a:r>
              <a:rPr lang="th-TH" sz="2400" b="1" dirty="0" smtClean="0"/>
              <a:t>ณ วันที่สิ้นเดือนของ</a:t>
            </a:r>
            <a:r>
              <a:rPr lang="th-TH" sz="2400" b="1" dirty="0" err="1" smtClean="0"/>
              <a:t>ไตรมาส</a:t>
            </a:r>
            <a:r>
              <a:rPr lang="th-TH" sz="2400" b="1" dirty="0" smtClean="0"/>
              <a:t>สุดท้ายที่รายงาน</a:t>
            </a:r>
          </a:p>
          <a:p>
            <a:pPr marL="109728" indent="0">
              <a:buNone/>
            </a:pPr>
            <a:r>
              <a:rPr lang="th-TH" sz="2400" b="1" dirty="0" smtClean="0"/>
              <a:t>ทั้งนี้ทาง </a:t>
            </a:r>
            <a:r>
              <a:rPr lang="en-US" sz="1800" b="1" dirty="0" smtClean="0"/>
              <a:t>PR</a:t>
            </a:r>
            <a:r>
              <a:rPr lang="en-US" sz="2400" b="1" dirty="0" smtClean="0"/>
              <a:t> </a:t>
            </a:r>
            <a:r>
              <a:rPr lang="th-TH" sz="2400" b="1" dirty="0" smtClean="0"/>
              <a:t>จะพิจารณาจากเงินคงเหลือในมือ และ ประวัติการใช้เงินที่ผ่านมาเพื่อพิจารณา การให้เงินสนับสนุน </a:t>
            </a:r>
            <a:r>
              <a:rPr lang="en-US" sz="1800" b="1" dirty="0"/>
              <a:t>(</a:t>
            </a:r>
            <a:r>
              <a:rPr lang="en-US" sz="1800" b="1" dirty="0" smtClean="0"/>
              <a:t>Emergency Disbursement) </a:t>
            </a:r>
            <a:endParaRPr lang="th-TH" sz="2400" b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Cash Management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0143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2955784"/>
          </a:xfrm>
        </p:spPr>
        <p:txBody>
          <a:bodyPr/>
          <a:lstStyle/>
          <a:p>
            <a:r>
              <a:rPr lang="th-TH" b="1" dirty="0" smtClean="0"/>
              <a:t>เครื่องมือ และ วิธีการการคัดเลือกหน่วยงาน </a:t>
            </a:r>
            <a:endParaRPr lang="en-US" b="1" dirty="0" smtClean="0"/>
          </a:p>
          <a:p>
            <a:r>
              <a:rPr lang="th-TH" b="1" dirty="0" smtClean="0"/>
              <a:t>เครื่องมือใช้ในการตรวจสอบด้านการเงิน (มีการกำหนดแนวทางการ เนื้อหาการตรวจสอบที่ชัดเจน)</a:t>
            </a:r>
          </a:p>
          <a:p>
            <a:r>
              <a:rPr lang="th-TH" b="1" dirty="0" smtClean="0"/>
              <a:t>การประเมินผล วิเคราะห์ความเสี่ยงด้านการเงิน</a:t>
            </a:r>
          </a:p>
          <a:p>
            <a:r>
              <a:rPr lang="th-TH" b="1" dirty="0" smtClean="0"/>
              <a:t>การติดตามผลการแก้ไขของหน่วยงานที่รับการตรวจสอบ และสรุปผลรายงานข้อมูล เพื่อติดตามต่อหากยังไม่รับการแก้ไข</a:t>
            </a:r>
          </a:p>
          <a:p>
            <a:pPr marL="109728" indent="0">
              <a:buNone/>
            </a:pPr>
            <a:endParaRPr lang="en-US" dirty="0" smtClean="0"/>
          </a:p>
          <a:p>
            <a:endParaRPr lang="th-TH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Financial Monitoring PR&amp;SRs</a:t>
            </a:r>
            <a:endParaRPr lang="th-TH" dirty="0"/>
          </a:p>
        </p:txBody>
      </p:sp>
      <p:sp>
        <p:nvSpPr>
          <p:cNvPr id="4" name="TextBox 3"/>
          <p:cNvSpPr txBox="1"/>
          <p:nvPr/>
        </p:nvSpPr>
        <p:spPr>
          <a:xfrm>
            <a:off x="698848" y="4437112"/>
            <a:ext cx="7776864" cy="138499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 smtClean="0"/>
              <a:t>ตามที่ </a:t>
            </a:r>
            <a:r>
              <a:rPr lang="en-US" sz="1800" b="1" dirty="0" smtClean="0"/>
              <a:t>OIG</a:t>
            </a:r>
            <a:r>
              <a:rPr lang="en-US" b="1" dirty="0" smtClean="0"/>
              <a:t> </a:t>
            </a:r>
            <a:r>
              <a:rPr lang="th-TH" b="1" dirty="0" smtClean="0"/>
              <a:t>ได้ให้คำแนะนำเพิ่มเติมเรื่องการตรวจสอบด้านการเงิน</a:t>
            </a:r>
          </a:p>
          <a:p>
            <a:r>
              <a:rPr lang="en-US" sz="1800" b="1" dirty="0" smtClean="0"/>
              <a:t>SRs</a:t>
            </a:r>
            <a:r>
              <a:rPr lang="en-US" b="1" dirty="0" smtClean="0"/>
              <a:t> </a:t>
            </a:r>
            <a:r>
              <a:rPr lang="th-TH" b="1" dirty="0" smtClean="0"/>
              <a:t>สามารถใช้เครื่องมือของ </a:t>
            </a:r>
            <a:r>
              <a:rPr lang="en-US" sz="1800" b="1" dirty="0" smtClean="0"/>
              <a:t>PR</a:t>
            </a:r>
            <a:r>
              <a:rPr lang="en-US" b="1" dirty="0" smtClean="0"/>
              <a:t> </a:t>
            </a:r>
            <a:r>
              <a:rPr lang="th-TH" b="1" dirty="0" smtClean="0"/>
              <a:t>ไปปรับใช้เพื่อทำการตรวจสอบด้านการเงินในระหน่วยงานรับทุนย่อยได้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389406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Process Submitted Report</a:t>
            </a:r>
            <a:endParaRPr lang="th-TH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8153854"/>
              </p:ext>
            </p:extLst>
          </p:nvPr>
        </p:nvGraphicFramePr>
        <p:xfrm>
          <a:off x="1115616" y="1484784"/>
          <a:ext cx="7128793" cy="2970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616"/>
                <a:gridCol w="2928958"/>
                <a:gridCol w="3315219"/>
              </a:tblGrid>
              <a:tr h="365761">
                <a:tc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Time</a:t>
                      </a:r>
                      <a:r>
                        <a:rPr lang="th-TH" dirty="0" smtClean="0"/>
                        <a:t> </a:t>
                      </a:r>
                      <a:r>
                        <a:rPr lang="en-US" baseline="0" dirty="0" smtClean="0"/>
                        <a:t> of working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Remark</a:t>
                      </a:r>
                      <a:endParaRPr lang="th-TH" dirty="0"/>
                    </a:p>
                  </a:txBody>
                  <a:tcPr/>
                </a:tc>
              </a:tr>
              <a:tr h="390645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SR</a:t>
                      </a:r>
                      <a:endParaRPr lang="th-T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/>
                        <a:t>20</a:t>
                      </a:r>
                      <a:r>
                        <a:rPr lang="th-TH" sz="2400" b="1" baseline="0" dirty="0" smtClean="0"/>
                        <a:t> วันหลังสิ้นสุด </a:t>
                      </a:r>
                      <a:r>
                        <a:rPr lang="th-TH" sz="2400" b="1" baseline="0" dirty="0" err="1" smtClean="0"/>
                        <a:t>ไตรมาส</a:t>
                      </a:r>
                      <a:endParaRPr lang="th-T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dirty="0"/>
                    </a:p>
                  </a:txBody>
                  <a:tcPr/>
                </a:tc>
              </a:tr>
              <a:tr h="541860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PR</a:t>
                      </a:r>
                      <a:endParaRPr lang="th-T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/>
                        <a:t>15</a:t>
                      </a:r>
                      <a:r>
                        <a:rPr lang="th-TH" sz="2400" b="1" baseline="0" dirty="0" smtClean="0"/>
                        <a:t> วัน หลังจากได้รับรายงาน</a:t>
                      </a:r>
                      <a:endParaRPr lang="th-T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/>
                        <a:t>พิจารณาการให้เงิน </a:t>
                      </a:r>
                      <a:r>
                        <a:rPr lang="en-US" sz="2400" b="1" dirty="0" smtClean="0"/>
                        <a:t>SR </a:t>
                      </a:r>
                      <a:r>
                        <a:rPr lang="th-TH" sz="2400" b="1" dirty="0" smtClean="0"/>
                        <a:t>ภายใน</a:t>
                      </a:r>
                      <a:r>
                        <a:rPr lang="th-TH" sz="2400" b="1" baseline="0" dirty="0" smtClean="0"/>
                        <a:t> 10 วัน</a:t>
                      </a:r>
                      <a:r>
                        <a:rPr lang="en-US" sz="2400" b="1" baseline="0" dirty="0" smtClean="0"/>
                        <a:t> </a:t>
                      </a:r>
                      <a:r>
                        <a:rPr lang="th-TH" sz="2400" b="1" baseline="0" dirty="0" smtClean="0"/>
                        <a:t>เอกสารต้องสมบูรณ์ 80</a:t>
                      </a:r>
                      <a:r>
                        <a:rPr lang="en-US" sz="2400" b="1" baseline="0" dirty="0" smtClean="0"/>
                        <a:t>% </a:t>
                      </a:r>
                      <a:endParaRPr lang="th-TH" sz="2400" b="1" dirty="0"/>
                    </a:p>
                  </a:txBody>
                  <a:tcPr/>
                </a:tc>
              </a:tr>
              <a:tr h="501934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LFA</a:t>
                      </a:r>
                      <a:endParaRPr lang="th-T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/>
                        <a:t>15</a:t>
                      </a:r>
                      <a:r>
                        <a:rPr lang="th-TH" sz="2400" b="1" baseline="0" dirty="0" smtClean="0"/>
                        <a:t> วัน หลังจากได้รับรายงาน</a:t>
                      </a:r>
                      <a:endParaRPr lang="th-T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GF</a:t>
                      </a:r>
                      <a:endParaRPr lang="th-T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/>
                        <a:t>20</a:t>
                      </a:r>
                      <a:r>
                        <a:rPr lang="th-TH" sz="2400" b="1" baseline="0" dirty="0" smtClean="0"/>
                        <a:t> วันขึ้นไปในการพิจารณาให้เงินสนับสนุน</a:t>
                      </a:r>
                      <a:endParaRPr lang="th-TH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784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1316604"/>
              </p:ext>
            </p:extLst>
          </p:nvPr>
        </p:nvGraphicFramePr>
        <p:xfrm>
          <a:off x="467544" y="1571612"/>
          <a:ext cx="8229600" cy="512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  <a:gridCol w="54932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Name</a:t>
                      </a:r>
                      <a:r>
                        <a:rPr lang="en-US" baseline="0" dirty="0" smtClean="0"/>
                        <a:t> of Sheet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Revise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DATA</a:t>
                      </a:r>
                      <a:endParaRPr lang="th-TH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b="1" dirty="0" smtClean="0"/>
                        <a:t>แสดงชื่อหน่วยงาน</a:t>
                      </a:r>
                      <a:r>
                        <a:rPr lang="th-TH" b="1" baseline="0" dirty="0" smtClean="0"/>
                        <a:t> โครงการ และรอบระยะเวลาที่ต้องการจัดทำรายงาน  หรือเข้าใช้งาน</a:t>
                      </a:r>
                      <a:endParaRPr lang="th-TH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Request</a:t>
                      </a:r>
                      <a:r>
                        <a:rPr lang="en-US" sz="1600" b="1" baseline="0" dirty="0" smtClean="0"/>
                        <a:t> Summary </a:t>
                      </a:r>
                      <a:endParaRPr lang="th-TH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b="1" dirty="0" smtClean="0"/>
                        <a:t>ขอเงินทุนสนับสนุนไทยบาท ลงนามผู้มีอำนาจ และ รายละเอียดของธนาคารที่ต้องการสนับสนุน</a:t>
                      </a:r>
                      <a:endParaRPr lang="th-TH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Cash</a:t>
                      </a:r>
                      <a:r>
                        <a:rPr lang="en-US" sz="1600" b="1" baseline="0" dirty="0" smtClean="0"/>
                        <a:t> Reconciliation</a:t>
                      </a:r>
                      <a:endParaRPr lang="th-TH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b="1" dirty="0" smtClean="0"/>
                        <a:t>รายงานเงินคงเหลือ</a:t>
                      </a:r>
                      <a:r>
                        <a:rPr lang="th-TH" b="1" baseline="0" dirty="0" smtClean="0"/>
                        <a:t> และรายละเอียดการขอเงินสนับสนุน เงินไทยบาท และ เงินเหรียญสหรัฐ </a:t>
                      </a:r>
                      <a:endParaRPr lang="th-TH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Source</a:t>
                      </a:r>
                      <a:r>
                        <a:rPr lang="en-US" sz="1600" b="1" baseline="0" dirty="0" smtClean="0"/>
                        <a:t> and used of fund</a:t>
                      </a:r>
                      <a:endParaRPr lang="th-TH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b="1" dirty="0" smtClean="0"/>
                        <a:t>แสดงผลรวม</a:t>
                      </a:r>
                      <a:r>
                        <a:rPr lang="th-TH" b="1" baseline="0" dirty="0" smtClean="0"/>
                        <a:t> </a:t>
                      </a:r>
                    </a:p>
                    <a:p>
                      <a:r>
                        <a:rPr lang="th-TH" b="1" baseline="0" dirty="0" smtClean="0"/>
                        <a:t>1.ด้านรายรับ เปรียบเทียบกับแผนงบประมาณ ตามรายงานงวดปัจจุบัน และ รายงานงวดสะสม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baseline="0" dirty="0" smtClean="0"/>
                        <a:t>2. ด้านรายจ่ายตามแผน 13 หมวดค่าใช้จ่ายเปรียบเทียบกับแผนงบประมาณ ตามรายงานงวดปัจจุบัน และ รายงานงวดสะสม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dirty="0" smtClean="0"/>
                        <a:t>3. </a:t>
                      </a:r>
                      <a:r>
                        <a:rPr lang="th-TH" b="1" baseline="0" dirty="0" smtClean="0"/>
                        <a:t>ด้านรายจ่ายตามแผน รหัสกิจกรรม ภายใต้วัตถุประสงค์ ตามตัวชี้วัดโครงการ ค่าใช้จ่ายเปรียบเทียบกับแผนงบประมาณ ตามรายงานงวดปัจจุบัน และ รายงานงวดสะสม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b="1" baseline="0" dirty="0" smtClean="0"/>
                        <a:t>4. แสดงภาพรวมของ หน่วยงานรับทุนรอง ค่าใช้จ่ายเปรียบเทียบกับแผนงบประมาณ ตามรายงานงวดปัจจุบัน และ รายงานงวดสะสม</a:t>
                      </a:r>
                      <a:endParaRPr lang="th-TH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rgbClr val="69BB94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การปรับปรุงรูปแบบไฟล์รายงานทางการเงิน (</a:t>
            </a: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File Financial Report)</a:t>
            </a:r>
          </a:p>
        </p:txBody>
      </p:sp>
    </p:spTree>
    <p:extLst>
      <p:ext uri="{BB962C8B-B14F-4D97-AF65-F5344CB8AC3E}">
        <p14:creationId xmlns:p14="http://schemas.microsoft.com/office/powerpoint/2010/main" val="393076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4959002"/>
              </p:ext>
            </p:extLst>
          </p:nvPr>
        </p:nvGraphicFramePr>
        <p:xfrm>
          <a:off x="467544" y="1428736"/>
          <a:ext cx="8229600" cy="504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6304"/>
                <a:gridCol w="54932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Name</a:t>
                      </a:r>
                      <a:r>
                        <a:rPr lang="en-US" baseline="0" dirty="0" smtClean="0"/>
                        <a:t> of Sheet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Revise</a:t>
                      </a:r>
                      <a:endParaRPr lang="th-TH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Financial Summary</a:t>
                      </a:r>
                      <a:endParaRPr lang="th-TH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800" b="1" dirty="0" smtClean="0">
                          <a:cs typeface="+mj-cs"/>
                        </a:rPr>
                        <a:t>รายงานเปรียบเทียบ</a:t>
                      </a:r>
                      <a:r>
                        <a:rPr lang="th-TH" sz="1800" b="1" baseline="0" dirty="0" smtClean="0">
                          <a:cs typeface="+mj-cs"/>
                        </a:rPr>
                        <a:t> แผนงบประมาณ  การได้เงินสนับสนุน และ ค่าใช้จ่าย แบบสะสม ในระดับ </a:t>
                      </a:r>
                      <a:r>
                        <a:rPr lang="en-US" sz="1400" b="1" baseline="0" dirty="0" smtClean="0">
                          <a:cs typeface="+mj-cs"/>
                        </a:rPr>
                        <a:t>SR</a:t>
                      </a:r>
                      <a:r>
                        <a:rPr lang="en-US" sz="1800" b="1" baseline="0" dirty="0" smtClean="0">
                          <a:cs typeface="+mj-cs"/>
                        </a:rPr>
                        <a:t> </a:t>
                      </a:r>
                      <a:r>
                        <a:rPr lang="th-TH" sz="1800" b="1" baseline="0" dirty="0" smtClean="0">
                          <a:cs typeface="+mj-cs"/>
                        </a:rPr>
                        <a:t>และ </a:t>
                      </a:r>
                      <a:r>
                        <a:rPr lang="en-US" sz="1400" b="1" baseline="0" dirty="0" smtClean="0">
                          <a:cs typeface="+mj-cs"/>
                        </a:rPr>
                        <a:t>SSR</a:t>
                      </a:r>
                      <a:endParaRPr lang="th-TH" sz="1800" b="1" dirty="0">
                        <a:cs typeface="+mj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Program &amp; Finance</a:t>
                      </a:r>
                      <a:endParaRPr lang="th-TH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-รายงานด้านแผนกิจกรรม เปรียบเทียบกับผลผลิต อธิบายผลการดำเนินงานของโครงการ</a:t>
                      </a:r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 </a:t>
                      </a:r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(Target &amp; result) </a:t>
                      </a:r>
                      <a:endParaRPr kumimoji="0"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kumimoji="0"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-รายงานด้านการเงิน รายค่าใช้จ่าย และวิเคราะห์ เปรียบเทียบแผนกิจกรรม และงบประมาณ  การขอผูกพันงบประมาณ </a:t>
                      </a:r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(Contract)</a:t>
                      </a:r>
                      <a:r>
                        <a:rPr kumimoji="0" lang="th-TH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 </a:t>
                      </a:r>
                      <a:r>
                        <a:rPr kumimoji="0"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การขอดำเนินกิจกรรมในไตรมาสถัดไป </a:t>
                      </a:r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(carry forward) </a:t>
                      </a:r>
                      <a:r>
                        <a:rPr kumimoji="0"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อธิบายเหตุผลการใช้งบประมาณ</a:t>
                      </a:r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 </a:t>
                      </a:r>
                      <a:endParaRPr kumimoji="0" lang="th-TH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Exchange rate control</a:t>
                      </a:r>
                      <a:endParaRPr lang="th-TH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อัตราแลกเปลี่ยน เพื่อใช้เปลี่ยนเงินไทยบาท เป็นเงินเหรียญสหรัฐ</a:t>
                      </a:r>
                      <a:endParaRPr kumimoji="0" lang="th-TH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Check</a:t>
                      </a:r>
                      <a:r>
                        <a:rPr lang="en-US" sz="1600" b="1" baseline="0" dirty="0" smtClean="0"/>
                        <a:t> list committed </a:t>
                      </a:r>
                      <a:endParaRPr lang="th-TH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รายละเอียดของค่าใช้จ่ายที่ขอผูกพัน และมีสัญญาทางกฎหมาย</a:t>
                      </a:r>
                      <a:endParaRPr kumimoji="0" lang="th-TH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Attachment </a:t>
                      </a:r>
                      <a:endParaRPr lang="th-TH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1.งบพิสูจน์ยอดเงินฝากธนาคาร </a:t>
                      </a:r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Bank reconciliation</a:t>
                      </a:r>
                      <a:endParaRPr kumimoji="0"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   -</a:t>
                      </a:r>
                      <a:r>
                        <a:rPr kumimoji="0"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เจ้าหนี้ ระหว่างโครงการ ให้แสดงรายการ และเอกสารประกอบ</a:t>
                      </a:r>
                    </a:p>
                    <a:p>
                      <a:r>
                        <a:rPr kumimoji="0"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     </a:t>
                      </a:r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 -</a:t>
                      </a:r>
                      <a:r>
                        <a:rPr kumimoji="0"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ลูกหนี้/ เงินทดรอง แสดงรายละเอียดและเอกสารแนบ </a:t>
                      </a:r>
                      <a:r>
                        <a:rPr kumimoji="0"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 </a:t>
                      </a:r>
                    </a:p>
                    <a:p>
                      <a:r>
                        <a:rPr kumimoji="0"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2.สำนาสมุดบัญชีธนาคาร </a:t>
                      </a:r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Copy Bank statement </a:t>
                      </a:r>
                      <a:endParaRPr kumimoji="0"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kumimoji="0"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3.เอกสารประกอบ รายการขอผูกพันค่าใช้จ่าย </a:t>
                      </a:r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Contract</a:t>
                      </a:r>
                      <a:endParaRPr kumimoji="0" lang="th-TH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Sheet 9-11</a:t>
                      </a:r>
                      <a:endParaRPr lang="th-TH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Procurement </a:t>
                      </a:r>
                      <a:endParaRPr kumimoji="0" lang="th-TH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42860"/>
            <a:ext cx="8229600" cy="1143000"/>
          </a:xfrm>
          <a:prstGeom prst="roundRect">
            <a:avLst/>
          </a:prstGeom>
          <a:solidFill>
            <a:srgbClr val="69BB94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การปรับปรุงรูปแบบไฟล์รายงานทางการเงิน (</a:t>
            </a: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File Financial Report)</a:t>
            </a:r>
          </a:p>
        </p:txBody>
      </p:sp>
    </p:spTree>
    <p:extLst>
      <p:ext uri="{BB962C8B-B14F-4D97-AF65-F5344CB8AC3E}">
        <p14:creationId xmlns:p14="http://schemas.microsoft.com/office/powerpoint/2010/main" val="30290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b="1" dirty="0" smtClean="0"/>
              <a:t>เริ่มใช้แบบฟอร์มใน</a:t>
            </a:r>
            <a:r>
              <a:rPr lang="th-TH" b="1" dirty="0" err="1" smtClean="0"/>
              <a:t>ไตรมาส</a:t>
            </a:r>
            <a:r>
              <a:rPr lang="th-TH" b="1" dirty="0" smtClean="0"/>
              <a:t>ที่ 5</a:t>
            </a:r>
          </a:p>
          <a:p>
            <a:r>
              <a:rPr lang="th-TH" b="1" dirty="0" smtClean="0"/>
              <a:t>ยกแผนงบประมาณ และ ค่าใช่จ่ายสะสม ของ</a:t>
            </a:r>
            <a:r>
              <a:rPr lang="th-TH" b="1" dirty="0" err="1" smtClean="0"/>
              <a:t>ไตรมาส</a:t>
            </a:r>
            <a:r>
              <a:rPr lang="th-TH" b="1" dirty="0" smtClean="0"/>
              <a:t>ที่ 4 มากรอกในส่วนของ </a:t>
            </a:r>
            <a:r>
              <a:rPr lang="en-US" sz="2400" b="1" dirty="0" smtClean="0"/>
              <a:t>Sheet 5</a:t>
            </a:r>
            <a:r>
              <a:rPr lang="th-TH" sz="2400" b="1" dirty="0" smtClean="0"/>
              <a:t> </a:t>
            </a:r>
            <a:r>
              <a:rPr lang="en-US" sz="2400" b="1" dirty="0" smtClean="0"/>
              <a:t>Carry over </a:t>
            </a:r>
            <a:endParaRPr lang="en-US" b="1" dirty="0" smtClean="0"/>
          </a:p>
          <a:p>
            <a:r>
              <a:rPr lang="en-US" sz="2400" b="1" dirty="0" smtClean="0"/>
              <a:t>Sheet</a:t>
            </a:r>
            <a:r>
              <a:rPr lang="en-US" b="1" dirty="0" smtClean="0"/>
              <a:t> </a:t>
            </a:r>
            <a:r>
              <a:rPr lang="th-TH" b="1" dirty="0" smtClean="0"/>
              <a:t>ที่มีการปรับปรุง ได้แก่ </a:t>
            </a:r>
            <a:endParaRPr lang="en-US" b="1" dirty="0" smtClean="0"/>
          </a:p>
          <a:p>
            <a:pPr marL="109728" indent="0">
              <a:buNone/>
            </a:pPr>
            <a:r>
              <a:rPr lang="en-US" b="1" dirty="0"/>
              <a:t> </a:t>
            </a:r>
            <a:r>
              <a:rPr lang="en-US" b="1" dirty="0" smtClean="0"/>
              <a:t>     </a:t>
            </a:r>
            <a:r>
              <a:rPr lang="en-US" sz="2400" b="1" dirty="0" smtClean="0"/>
              <a:t>Sheet 3 Summary source and used of fund</a:t>
            </a:r>
          </a:p>
          <a:p>
            <a:pPr marL="109728" indent="0">
              <a:buNone/>
            </a:pPr>
            <a:r>
              <a:rPr lang="en-US" sz="2400" b="1" dirty="0"/>
              <a:t> </a:t>
            </a:r>
            <a:r>
              <a:rPr lang="en-US" sz="2400" b="1" dirty="0" smtClean="0"/>
              <a:t>     Sheet 5 Program Financial Report </a:t>
            </a:r>
          </a:p>
          <a:p>
            <a:pPr marL="109728" indent="0">
              <a:buNone/>
            </a:pPr>
            <a:r>
              <a:rPr lang="en-US" sz="2400" b="1" dirty="0"/>
              <a:t> </a:t>
            </a:r>
            <a:r>
              <a:rPr lang="en-US" sz="2400" b="1" dirty="0" smtClean="0"/>
              <a:t>     Sheet 6 Exchange rate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prstGeom prst="roundRect">
            <a:avLst/>
          </a:prstGeom>
          <a:solidFill>
            <a:srgbClr val="69BB94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200" b="1" dirty="0">
                <a:latin typeface="Angsana New" pitchFamily="18" charset="-34"/>
                <a:cs typeface="Angsana New" pitchFamily="18" charset="-34"/>
              </a:rPr>
              <a:t>การปรับปรุงรูปแบบไฟล์รายงานทางการเงิน (</a:t>
            </a:r>
            <a:r>
              <a:rPr lang="en-US" sz="3200" b="1" dirty="0">
                <a:latin typeface="Angsana New" pitchFamily="18" charset="-34"/>
                <a:cs typeface="Angsana New" pitchFamily="18" charset="-34"/>
              </a:rPr>
              <a:t>File Financial Report)</a:t>
            </a:r>
          </a:p>
        </p:txBody>
      </p:sp>
    </p:spTree>
    <p:extLst>
      <p:ext uri="{BB962C8B-B14F-4D97-AF65-F5344CB8AC3E}">
        <p14:creationId xmlns:p14="http://schemas.microsoft.com/office/powerpoint/2010/main" val="324123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240</TotalTime>
  <Words>2246</Words>
  <Application>Microsoft Office PowerPoint</Application>
  <PresentationFormat>On-screen Show (4:3)</PresentationFormat>
  <Paragraphs>271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Concourse</vt:lpstr>
      <vt:lpstr>Financial Workshop</vt:lpstr>
      <vt:lpstr>Agenda</vt:lpstr>
      <vt:lpstr>Objective</vt:lpstr>
      <vt:lpstr>Cash Management </vt:lpstr>
      <vt:lpstr>Financial Monitoring PR&amp;SRs</vt:lpstr>
      <vt:lpstr>Process Submitted Report</vt:lpstr>
      <vt:lpstr>การปรับปรุงรูปแบบไฟล์รายงานทางการเงิน (File Financial Report)</vt:lpstr>
      <vt:lpstr>การปรับปรุงรูปแบบไฟล์รายงานทางการเงิน (File Financial Report)</vt:lpstr>
      <vt:lpstr>การปรับปรุงรูปแบบไฟล์รายงานทางการเงิน (File Financial Report)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รายการเอกสารสำหรับรองรับการขอผูกพันภาระหนี้ ของหน่วยงานผู้รับทุนรอง และผู้รับทุนย่อย </vt:lpstr>
      <vt:lpstr>PowerPoint Presentation</vt:lpstr>
      <vt:lpstr>PowerPoint Presentation</vt:lpstr>
      <vt:lpstr>PowerPoint Presentation</vt:lpstr>
      <vt:lpstr>PowerPoint Presentation</vt:lpstr>
      <vt:lpstr>Issued of Financial Report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Financial Workshop</dc:title>
  <dc:creator>ACER</dc:creator>
  <cp:lastModifiedBy>Acer</cp:lastModifiedBy>
  <cp:revision>24</cp:revision>
  <dcterms:created xsi:type="dcterms:W3CDTF">2013-01-12T08:23:35Z</dcterms:created>
  <dcterms:modified xsi:type="dcterms:W3CDTF">2013-01-14T05:59:47Z</dcterms:modified>
</cp:coreProperties>
</file>